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eman, Erin R" initials="MER" lastIdx="10" clrIdx="0">
    <p:extLst>
      <p:ext uri="{19B8F6BF-5375-455C-9EA6-DF929625EA0E}">
        <p15:presenceInfo xmlns:p15="http://schemas.microsoft.com/office/powerpoint/2012/main" userId="S-1-5-21-3696825333-3990763484-1079928615-9118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8" autoAdjust="0"/>
    <p:restoredTop sz="94660"/>
  </p:normalViewPr>
  <p:slideViewPr>
    <p:cSldViewPr snapToGrid="0">
      <p:cViewPr>
        <p:scale>
          <a:sx n="70" d="100"/>
          <a:sy n="70" d="100"/>
        </p:scale>
        <p:origin x="-5802" y="-28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s\Desktop\Documents\Miami\Spider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s\Desktop\Documents\Miami\Spider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s\Desktop\Documents\Miami\Spider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s\Desktop\Documents\Miami\Spider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sdf!$R$4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sdf!$S$4:$T$4</c:f>
              <c:numCache>
                <c:formatCode>General</c:formatCode>
                <c:ptCount val="2"/>
                <c:pt idx="0">
                  <c:v>0.31</c:v>
                </c:pt>
                <c:pt idx="1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sdf!$S$3:$T$3</c15:sqref>
                        </c15:formulaRef>
                      </c:ext>
                    </c:extLst>
                    <c:strCache>
                      <c:ptCount val="2"/>
                      <c:pt idx="0">
                        <c:v>Low</c:v>
                      </c:pt>
                      <c:pt idx="1">
                        <c:v>High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DDB7-4D2C-B182-7C90ECCC232B}"/>
            </c:ext>
          </c:extLst>
        </c:ser>
        <c:ser>
          <c:idx val="1"/>
          <c:order val="1"/>
          <c:tx>
            <c:strRef>
              <c:f>sdf!$R$5</c:f>
              <c:strCache>
                <c:ptCount val="1"/>
                <c:pt idx="0">
                  <c:v>Even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sdf!$S$5:$T$5</c:f>
              <c:numCache>
                <c:formatCode>General</c:formatCode>
                <c:ptCount val="2"/>
                <c:pt idx="1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sdf!$S$3:$T$3</c15:sqref>
                        </c15:formulaRef>
                      </c:ext>
                    </c:extLst>
                    <c:strCache>
                      <c:ptCount val="2"/>
                      <c:pt idx="0">
                        <c:v>Low</c:v>
                      </c:pt>
                      <c:pt idx="1">
                        <c:v>High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DDB7-4D2C-B182-7C90ECCC232B}"/>
            </c:ext>
          </c:extLst>
        </c:ser>
        <c:ser>
          <c:idx val="2"/>
          <c:order val="2"/>
          <c:tx>
            <c:strRef>
              <c:f>sdf!$R$6</c:f>
              <c:strCache>
                <c:ptCount val="1"/>
                <c:pt idx="0">
                  <c:v>MN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sdf!$S$6:$T$6</c:f>
              <c:numCache>
                <c:formatCode>General</c:formatCode>
                <c:ptCount val="2"/>
                <c:pt idx="0">
                  <c:v>0.31</c:v>
                </c:pt>
                <c:pt idx="1">
                  <c:v>0.2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sdf!$S$3:$T$3</c15:sqref>
                        </c15:formulaRef>
                      </c:ext>
                    </c:extLst>
                    <c:strCache>
                      <c:ptCount val="2"/>
                      <c:pt idx="0">
                        <c:v>Low</c:v>
                      </c:pt>
                      <c:pt idx="1">
                        <c:v>High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DDB7-4D2C-B182-7C90ECCC232B}"/>
            </c:ext>
          </c:extLst>
        </c:ser>
        <c:ser>
          <c:idx val="3"/>
          <c:order val="3"/>
          <c:tx>
            <c:strRef>
              <c:f>sdf!$R$7</c:f>
              <c:strCache>
                <c:ptCount val="1"/>
                <c:pt idx="0">
                  <c:v>PH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sdf!$S$7:$T$7</c:f>
              <c:numCache>
                <c:formatCode>General</c:formatCode>
                <c:ptCount val="2"/>
                <c:pt idx="0">
                  <c:v>0.38</c:v>
                </c:pt>
                <c:pt idx="1">
                  <c:v>0.6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sdf!$S$3:$T$3</c15:sqref>
                        </c15:formulaRef>
                      </c:ext>
                    </c:extLst>
                    <c:strCache>
                      <c:ptCount val="2"/>
                      <c:pt idx="0">
                        <c:v>Low</c:v>
                      </c:pt>
                      <c:pt idx="1">
                        <c:v>High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DDB7-4D2C-B182-7C90ECCC23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09010064"/>
        <c:axId val="409009408"/>
      </c:barChart>
      <c:catAx>
        <c:axId val="4090100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09009408"/>
        <c:crosses val="autoZero"/>
        <c:auto val="1"/>
        <c:lblAlgn val="ctr"/>
        <c:lblOffset val="100"/>
        <c:noMultiLvlLbl val="0"/>
      </c:catAx>
      <c:valAx>
        <c:axId val="409009408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sdf!$Q$10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sdf!$R$8:$T$9</c:f>
              <c:strCache>
                <c:ptCount val="3"/>
                <c:pt idx="0">
                  <c:v>Even</c:v>
                </c:pt>
                <c:pt idx="1">
                  <c:v>MN</c:v>
                </c:pt>
                <c:pt idx="2">
                  <c:v>PH</c:v>
                </c:pt>
              </c:strCache>
            </c:strRef>
          </c:cat>
          <c:val>
            <c:numRef>
              <c:f>sdf!$R$10:$T$10</c:f>
              <c:numCache>
                <c:formatCode>General</c:formatCode>
                <c:ptCount val="3"/>
                <c:pt idx="0">
                  <c:v>0</c:v>
                </c:pt>
                <c:pt idx="1">
                  <c:v>0.25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C-419D-83C2-B0E20D29531A}"/>
            </c:ext>
          </c:extLst>
        </c:ser>
        <c:ser>
          <c:idx val="1"/>
          <c:order val="1"/>
          <c:tx>
            <c:strRef>
              <c:f>sdf!$Q$11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sdf!$R$8:$T$9</c:f>
              <c:strCache>
                <c:ptCount val="3"/>
                <c:pt idx="0">
                  <c:v>Even</c:v>
                </c:pt>
                <c:pt idx="1">
                  <c:v>MN</c:v>
                </c:pt>
                <c:pt idx="2">
                  <c:v>PH</c:v>
                </c:pt>
              </c:strCache>
            </c:strRef>
          </c:cat>
          <c:val>
            <c:numRef>
              <c:f>sdf!$R$11:$T$11</c:f>
              <c:numCache>
                <c:formatCode>General</c:formatCode>
                <c:ptCount val="3"/>
                <c:pt idx="0">
                  <c:v>0.5</c:v>
                </c:pt>
                <c:pt idx="1">
                  <c:v>0.67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C-419D-83C2-B0E20D295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288544"/>
        <c:axId val="467289528"/>
      </c:barChart>
      <c:catAx>
        <c:axId val="467288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Initiator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289528"/>
        <c:crosses val="autoZero"/>
        <c:auto val="1"/>
        <c:lblAlgn val="ctr"/>
        <c:lblOffset val="100"/>
        <c:noMultiLvlLbl val="0"/>
      </c:catAx>
      <c:valAx>
        <c:axId val="46728952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Win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28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11102612892993"/>
          <c:y val="0.88054621928594712"/>
          <c:w val="0.26232114731070594"/>
          <c:h val="0.10088682784341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sdf!$Q$15</c:f>
              <c:strCache>
                <c:ptCount val="1"/>
                <c:pt idx="0">
                  <c:v>Win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sdf!$R$13:$T$13</c:f>
              <c:strCache>
                <c:ptCount val="3"/>
                <c:pt idx="0">
                  <c:v>Bigger</c:v>
                </c:pt>
                <c:pt idx="1">
                  <c:v>Smaller</c:v>
                </c:pt>
                <c:pt idx="2">
                  <c:v>Same</c:v>
                </c:pt>
              </c:strCache>
            </c:strRef>
          </c:cat>
          <c:val>
            <c:numRef>
              <c:f>sdf!$R$15:$T$15</c:f>
              <c:numCache>
                <c:formatCode>0.00</c:formatCode>
                <c:ptCount val="3"/>
                <c:pt idx="0">
                  <c:v>0.76923076923076927</c:v>
                </c:pt>
                <c:pt idx="1">
                  <c:v>0.14285714285714285</c:v>
                </c:pt>
                <c:pt idx="2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F-4F46-AFEA-C1D94B6A2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363176"/>
        <c:axId val="450363832"/>
      </c:barChart>
      <c:catAx>
        <c:axId val="45036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363832"/>
        <c:crosses val="autoZero"/>
        <c:auto val="1"/>
        <c:lblAlgn val="ctr"/>
        <c:lblOffset val="100"/>
        <c:noMultiLvlLbl val="0"/>
      </c:catAx>
      <c:valAx>
        <c:axId val="45036383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600"/>
                  <a:t>Win percent</a:t>
                </a:r>
                <a:endParaRPr lang="en-US" sz="3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36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1885726057355"/>
          <c:y val="0.10564808068992813"/>
          <c:w val="0.76347607452051325"/>
          <c:h val="0.688338524348402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sdf!$N$34:$O$34</c:f>
                <c:numCache>
                  <c:formatCode>General</c:formatCode>
                  <c:ptCount val="2"/>
                  <c:pt idx="0">
                    <c:v>0.31240316066635226</c:v>
                  </c:pt>
                  <c:pt idx="1">
                    <c:v>0.83083676093451653</c:v>
                  </c:pt>
                </c:numCache>
              </c:numRef>
            </c:plus>
            <c:minus>
              <c:numRef>
                <c:f>sdf!$N$35:$O$35</c:f>
                <c:numCache>
                  <c:formatCode>General</c:formatCode>
                  <c:ptCount val="2"/>
                  <c:pt idx="0">
                    <c:v>0.31240000000000001</c:v>
                  </c:pt>
                  <c:pt idx="1">
                    <c:v>0.83084000000000002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sdf!$N$32:$O$32</c:f>
              <c:strCache>
                <c:ptCount val="2"/>
                <c:pt idx="0">
                  <c:v>Low</c:v>
                </c:pt>
                <c:pt idx="1">
                  <c:v>Well</c:v>
                </c:pt>
              </c:strCache>
            </c:strRef>
          </c:cat>
          <c:val>
            <c:numRef>
              <c:f>sdf!$N$33:$O$33</c:f>
              <c:numCache>
                <c:formatCode>General</c:formatCode>
                <c:ptCount val="2"/>
                <c:pt idx="0">
                  <c:v>8.91</c:v>
                </c:pt>
                <c:pt idx="1">
                  <c:v>7.49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5-4568-B8F2-863FF0E77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386880"/>
        <c:axId val="464394096"/>
      </c:barChart>
      <c:catAx>
        <c:axId val="46438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600" i="1" dirty="0">
                    <a:solidFill>
                      <a:schemeClr val="tx1"/>
                    </a:solidFill>
                  </a:rPr>
                  <a:t>P. manueli</a:t>
                </a:r>
                <a:r>
                  <a:rPr lang="en-US" sz="3600" dirty="0">
                    <a:solidFill>
                      <a:schemeClr val="tx1"/>
                    </a:solidFill>
                  </a:rPr>
                  <a:t> diet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94096"/>
        <c:crosses val="autoZero"/>
        <c:auto val="1"/>
        <c:lblAlgn val="ctr"/>
        <c:lblOffset val="100"/>
        <c:noMultiLvlLbl val="0"/>
      </c:catAx>
      <c:valAx>
        <c:axId val="46439409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600">
                    <a:solidFill>
                      <a:schemeClr val="tx1"/>
                    </a:solidFill>
                  </a:rPr>
                  <a:t>Time until contact (min)</a:t>
                </a:r>
              </a:p>
            </c:rich>
          </c:tx>
          <c:layout>
            <c:manualLayout>
              <c:xMode val="edge"/>
              <c:yMode val="edge"/>
              <c:x val="8.0499902280302352E-3"/>
              <c:y val="0.167961636226473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868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0.23664</cdr:x>
      <cdr:y>0.55388</cdr:y>
    </cdr:from>
    <cdr:to>
      <cdr:x>0.27472</cdr:x>
      <cdr:y>0.63765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9E81477-C53C-4388-8843-6C6FF30FEC84}"/>
            </a:ext>
          </a:extLst>
        </cdr:cNvPr>
        <cdr:cNvSpPr/>
      </cdr:nvSpPr>
      <cdr:spPr>
        <a:xfrm xmlns:a="http://schemas.openxmlformats.org/drawingml/2006/main">
          <a:off x="3139143" y="3788622"/>
          <a:ext cx="505220" cy="572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0.36021</cdr:x>
      <cdr:y>0.87282</cdr:y>
    </cdr:from>
    <cdr:to>
      <cdr:x>0.60036</cdr:x>
      <cdr:y>0.97634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6F1BBBA-4300-4EE8-9276-E21D4DCFAA12}"/>
            </a:ext>
          </a:extLst>
        </cdr:cNvPr>
        <cdr:cNvSpPr txBox="1"/>
      </cdr:nvSpPr>
      <cdr:spPr>
        <a:xfrm xmlns:a="http://schemas.openxmlformats.org/drawingml/2006/main">
          <a:off x="4778395" y="5970166"/>
          <a:ext cx="3185652" cy="708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600" dirty="0"/>
            <a:t>Diet</a:t>
          </a:r>
          <a:endParaRPr lang="en-US" sz="4000" dirty="0"/>
        </a:p>
      </cdr:txBody>
    </cdr:sp>
  </cdr:relSizeAnchor>
  <cdr:relSizeAnchor xmlns:cdr="http://schemas.openxmlformats.org/drawingml/2006/chartDrawing">
    <cdr:from>
      <cdr:x>0.60434</cdr:x>
      <cdr:y>0.87824</cdr:y>
    </cdr:from>
    <cdr:to>
      <cdr:x>0.71552</cdr:x>
      <cdr:y>0.96749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4A8F897-605D-4A27-9A12-74AD93020BF9}"/>
            </a:ext>
          </a:extLst>
        </cdr:cNvPr>
        <cdr:cNvSpPr txBox="1"/>
      </cdr:nvSpPr>
      <cdr:spPr>
        <a:xfrm xmlns:a="http://schemas.openxmlformats.org/drawingml/2006/main">
          <a:off x="8016913" y="6007257"/>
          <a:ext cx="1474839" cy="6104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600" dirty="0"/>
            <a:t>Well</a:t>
          </a:r>
          <a:endParaRPr lang="en-US" sz="4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48CC1-8B54-4997-999D-53562F268B4E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A1EA-7779-43F8-A9D8-48141973F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8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8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3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7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A6997-F872-450E-86E5-C9DF1515E91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CB01-928A-42A5-9FB1-4E6D34D65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animal, wall, insect, floor&#10;&#10;Description generated with high confidence">
            <a:extLst>
              <a:ext uri="{FF2B5EF4-FFF2-40B4-BE49-F238E27FC236}">
                <a16:creationId xmlns:a16="http://schemas.microsoft.com/office/drawing/2014/main" id="{6A236158-7793-4805-AC9F-C05E7D406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361"/>
          <a:stretch/>
        </p:blipFill>
        <p:spPr>
          <a:xfrm>
            <a:off x="0" y="17853577"/>
            <a:ext cx="12824258" cy="818062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EEAC9F6-1521-40C3-B831-F0C08372C4B0}"/>
              </a:ext>
            </a:extLst>
          </p:cNvPr>
          <p:cNvSpPr/>
          <p:nvPr/>
        </p:nvSpPr>
        <p:spPr>
          <a:xfrm>
            <a:off x="0" y="27574246"/>
            <a:ext cx="12801600" cy="53281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tx1"/>
                </a:solidFill>
              </a:rPr>
              <a:t>H: Differences in RHP and RV influence success rate in </a:t>
            </a:r>
            <a:r>
              <a:rPr lang="en-US" sz="4000" i="1" dirty="0">
                <a:solidFill>
                  <a:schemeClr val="tx1"/>
                </a:solidFill>
              </a:rPr>
              <a:t>P. </a:t>
            </a:r>
            <a:r>
              <a:rPr lang="en-US" sz="4000" i="1" dirty="0" err="1">
                <a:solidFill>
                  <a:schemeClr val="tx1"/>
                </a:solidFill>
              </a:rPr>
              <a:t>manueli’s</a:t>
            </a:r>
            <a:r>
              <a:rPr lang="en-US" sz="4000" i="1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ability to displace </a:t>
            </a:r>
            <a:r>
              <a:rPr lang="en-US" sz="4000" i="1" dirty="0">
                <a:solidFill>
                  <a:schemeClr val="tx1"/>
                </a:solidFill>
              </a:rPr>
              <a:t>P. phalangioides</a:t>
            </a:r>
            <a:endParaRPr lang="en-US" sz="4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tx1"/>
                </a:solidFill>
              </a:rPr>
              <a:t>P</a:t>
            </a:r>
            <a:r>
              <a:rPr lang="en-US" sz="4000" baseline="-25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: Bigger spiders will win more contests (RHP)</a:t>
            </a:r>
            <a:endParaRPr lang="en-US" sz="4000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tx1"/>
                </a:solidFill>
              </a:rPr>
              <a:t>P</a:t>
            </a:r>
            <a:r>
              <a:rPr lang="en-US" sz="4000" baseline="-25000" dirty="0">
                <a:solidFill>
                  <a:schemeClr val="tx1"/>
                </a:solidFill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: Hunger will increase the amount of aggressive behavior (RV)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tx1"/>
                </a:solidFill>
              </a:rPr>
              <a:t>P</a:t>
            </a:r>
            <a:r>
              <a:rPr lang="en-US" sz="4000" baseline="-25000" dirty="0">
                <a:solidFill>
                  <a:schemeClr val="tx1"/>
                </a:solidFill>
              </a:rPr>
              <a:t>3</a:t>
            </a:r>
            <a:r>
              <a:rPr lang="en-US" sz="4000" dirty="0">
                <a:solidFill>
                  <a:schemeClr val="tx1"/>
                </a:solidFill>
              </a:rPr>
              <a:t>: Increased aggressive behavior will increase the success rate of the </a:t>
            </a:r>
            <a:r>
              <a:rPr lang="en-US" sz="4000" i="1" dirty="0">
                <a:solidFill>
                  <a:schemeClr val="tx1"/>
                </a:solidFill>
              </a:rPr>
              <a:t>P. manueli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E1C5C1-E26F-4EF1-AE03-0F51D90858E9}"/>
              </a:ext>
            </a:extLst>
          </p:cNvPr>
          <p:cNvSpPr/>
          <p:nvPr/>
        </p:nvSpPr>
        <p:spPr>
          <a:xfrm>
            <a:off x="15907452" y="6235951"/>
            <a:ext cx="12801600" cy="76288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endParaRPr lang="en-US" sz="4000" dirty="0">
              <a:solidFill>
                <a:schemeClr val="tx1"/>
              </a:solidFill>
            </a:endParaRP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Measured size (patella-tibia)</a:t>
            </a: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Contests staged by introducing </a:t>
            </a:r>
            <a:r>
              <a:rPr lang="en-US" sz="4000" i="1" dirty="0">
                <a:solidFill>
                  <a:schemeClr val="tx1"/>
                </a:solidFill>
              </a:rPr>
              <a:t>P. manueli</a:t>
            </a:r>
            <a:r>
              <a:rPr lang="en-US" sz="4000" dirty="0">
                <a:solidFill>
                  <a:schemeClr val="tx1"/>
                </a:solidFill>
              </a:rPr>
              <a:t> to </a:t>
            </a:r>
            <a:r>
              <a:rPr lang="en-US" sz="4000" i="1" dirty="0">
                <a:solidFill>
                  <a:schemeClr val="tx1"/>
                </a:solidFill>
              </a:rPr>
              <a:t>P. phalangioides’</a:t>
            </a:r>
            <a:r>
              <a:rPr lang="en-US" sz="4000" dirty="0">
                <a:solidFill>
                  <a:schemeClr val="tx1"/>
                </a:solidFill>
              </a:rPr>
              <a:t> container </a:t>
            </a: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Observed for 20 minutes for:</a:t>
            </a:r>
          </a:p>
          <a:p>
            <a:pPr marL="1028700" lvl="1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Time before 1</a:t>
            </a:r>
            <a:r>
              <a:rPr lang="en-US" sz="4000" baseline="30000" dirty="0">
                <a:solidFill>
                  <a:schemeClr val="tx1"/>
                </a:solidFill>
              </a:rPr>
              <a:t>st</a:t>
            </a:r>
            <a:r>
              <a:rPr lang="en-US" sz="4000" dirty="0">
                <a:solidFill>
                  <a:schemeClr val="tx1"/>
                </a:solidFill>
              </a:rPr>
              <a:t> contact</a:t>
            </a:r>
          </a:p>
          <a:p>
            <a:pPr marL="1028700" lvl="1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Who initiates the aggressive interactions</a:t>
            </a:r>
          </a:p>
          <a:p>
            <a:pPr marL="1485900" lvl="2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None, Even, </a:t>
            </a:r>
            <a:r>
              <a:rPr lang="en-US" sz="4000" i="1" dirty="0">
                <a:solidFill>
                  <a:schemeClr val="tx1"/>
                </a:solidFill>
              </a:rPr>
              <a:t>P. manueli, P. phalangioides</a:t>
            </a:r>
            <a:endParaRPr lang="en-US" sz="4000" dirty="0">
              <a:solidFill>
                <a:schemeClr val="tx1"/>
              </a:solidFill>
            </a:endParaRPr>
          </a:p>
          <a:p>
            <a:pPr marL="1028700" lvl="1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Amount of aggressive interactions</a:t>
            </a:r>
          </a:p>
          <a:p>
            <a:pPr marL="1028700" lvl="1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Win/Lose</a:t>
            </a:r>
          </a:p>
          <a:p>
            <a:pPr marL="1485900" lvl="2" indent="-571500">
              <a:spcBef>
                <a:spcPts val="1800"/>
              </a:spcBef>
              <a:buFont typeface="Wingdings" panose="05000000000000000000" pitchFamily="2" charset="2"/>
              <a:buChar char="v"/>
            </a:pP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660AE-B831-43E0-81E7-D6C6D080A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6597" y="1580769"/>
            <a:ext cx="29231066" cy="1665516"/>
          </a:xfrm>
        </p:spPr>
        <p:txBody>
          <a:bodyPr>
            <a:noAutofit/>
          </a:bodyPr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 influence of resource value and resource holding potential in invasive </a:t>
            </a:r>
            <a:r>
              <a:rPr lang="en-US" sz="8000" i="1" dirty="0">
                <a:latin typeface="Arial" panose="020B0604020202020204" pitchFamily="34" charset="0"/>
                <a:cs typeface="Arial" panose="020B0604020202020204" pitchFamily="34" charset="0"/>
              </a:rPr>
              <a:t>Pholcus manueli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542EA-9846-48C9-93E1-6BFF4279CF1C}"/>
              </a:ext>
            </a:extLst>
          </p:cNvPr>
          <p:cNvSpPr txBox="1"/>
          <p:nvPr/>
        </p:nvSpPr>
        <p:spPr>
          <a:xfrm>
            <a:off x="15907452" y="3375054"/>
            <a:ext cx="1270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Alex Salazar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Alex Berry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Ann Rypstra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Minnesota State University, Mankato,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Miami University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A3662-7342-4CA0-AE5E-5CE99C8D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95" y="674196"/>
            <a:ext cx="5493440" cy="3467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BAC4F6-E2EF-4A9D-A35D-3A2B60C41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584" y="776890"/>
            <a:ext cx="5493440" cy="32660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0E0D0B-757F-4846-BD18-A4B9228AE959}"/>
              </a:ext>
            </a:extLst>
          </p:cNvPr>
          <p:cNvSpPr/>
          <p:nvPr/>
        </p:nvSpPr>
        <p:spPr>
          <a:xfrm>
            <a:off x="0" y="4912512"/>
            <a:ext cx="12801600" cy="15400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Introduction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78F9F7-789E-4D66-8B9F-7AD05FBFE99A}"/>
              </a:ext>
            </a:extLst>
          </p:cNvPr>
          <p:cNvSpPr/>
          <p:nvPr/>
        </p:nvSpPr>
        <p:spPr>
          <a:xfrm>
            <a:off x="0" y="26034204"/>
            <a:ext cx="12801600" cy="15400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Hypothesis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29CD34-1223-42A9-8682-0236897DB620}"/>
              </a:ext>
            </a:extLst>
          </p:cNvPr>
          <p:cNvSpPr/>
          <p:nvPr/>
        </p:nvSpPr>
        <p:spPr>
          <a:xfrm>
            <a:off x="30959858" y="4909774"/>
            <a:ext cx="12801600" cy="15400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Results Cont.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69C75E-D5EF-42BE-96AB-BEB204B7DD2E}"/>
              </a:ext>
            </a:extLst>
          </p:cNvPr>
          <p:cNvSpPr/>
          <p:nvPr/>
        </p:nvSpPr>
        <p:spPr>
          <a:xfrm>
            <a:off x="31089598" y="16064453"/>
            <a:ext cx="12801600" cy="15400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Conclusion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E946F5-6CA4-4CB3-A41A-27B44B808EA6}"/>
              </a:ext>
            </a:extLst>
          </p:cNvPr>
          <p:cNvSpPr/>
          <p:nvPr/>
        </p:nvSpPr>
        <p:spPr>
          <a:xfrm>
            <a:off x="31089598" y="24965331"/>
            <a:ext cx="12801600" cy="15400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Acknowledgements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0E39F9-ADB4-4ABE-A557-0EAFD104A158}"/>
              </a:ext>
            </a:extLst>
          </p:cNvPr>
          <p:cNvSpPr/>
          <p:nvPr/>
        </p:nvSpPr>
        <p:spPr>
          <a:xfrm>
            <a:off x="31099068" y="17638753"/>
            <a:ext cx="12801600" cy="729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Resource holding potential in important: bigger and well fed spiders win contests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Resource value is less important – hungry spiders with more to gain engaged slowly, were less aggressive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i="1" dirty="0">
                <a:solidFill>
                  <a:schemeClr val="tx1"/>
                </a:solidFill>
              </a:rPr>
              <a:t>P. manueli</a:t>
            </a:r>
            <a:r>
              <a:rPr lang="en-US" sz="4000" dirty="0">
                <a:solidFill>
                  <a:schemeClr val="tx1"/>
                </a:solidFill>
              </a:rPr>
              <a:t> are smaller at adulthood and its success might be tied to RHP when adults engage in fights with young </a:t>
            </a:r>
            <a:r>
              <a:rPr lang="en-US" sz="4000" i="1" dirty="0">
                <a:solidFill>
                  <a:schemeClr val="tx1"/>
                </a:solidFill>
              </a:rPr>
              <a:t>P. phalangioides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FC25195-7046-4B6C-A58A-793B8FCBBFE1}"/>
              </a:ext>
            </a:extLst>
          </p:cNvPr>
          <p:cNvSpPr/>
          <p:nvPr/>
        </p:nvSpPr>
        <p:spPr>
          <a:xfrm>
            <a:off x="31089600" y="26492891"/>
            <a:ext cx="12801600" cy="24318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Thanks are due to: Miami University, NSF, </a:t>
            </a:r>
          </a:p>
          <a:p>
            <a:r>
              <a:rPr lang="en-US" sz="4000" dirty="0">
                <a:solidFill>
                  <a:schemeClr val="tx1"/>
                </a:solidFill>
              </a:rPr>
              <a:t>Patrick Garrett, and the Miami Spider lab.</a:t>
            </a:r>
          </a:p>
        </p:txBody>
      </p:sp>
      <p:sp>
        <p:nvSpPr>
          <p:cNvPr id="9" name="AutoShape 2" descr="Image result for nsf">
            <a:extLst>
              <a:ext uri="{FF2B5EF4-FFF2-40B4-BE49-F238E27FC236}">
                <a16:creationId xmlns:a16="http://schemas.microsoft.com/office/drawing/2014/main" id="{0C6DD099-1B62-4A11-8820-9A460EEB8E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803710" y="162857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2A2464-2845-431B-9124-AE2FF28FC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7189" y="26516260"/>
            <a:ext cx="2724011" cy="239758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85D3AF2-4A4E-4422-9388-38149C449652}"/>
              </a:ext>
            </a:extLst>
          </p:cNvPr>
          <p:cNvSpPr/>
          <p:nvPr/>
        </p:nvSpPr>
        <p:spPr>
          <a:xfrm>
            <a:off x="0" y="16064453"/>
            <a:ext cx="12801600" cy="18035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i="1" dirty="0">
                <a:solidFill>
                  <a:schemeClr val="tx1"/>
                </a:solidFill>
              </a:rPr>
              <a:t>P. phalangioides </a:t>
            </a:r>
            <a:r>
              <a:rPr lang="en-US" sz="4000" dirty="0">
                <a:solidFill>
                  <a:schemeClr val="tx1"/>
                </a:solidFill>
              </a:rPr>
              <a:t>established in SW Ohio since 1800’s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i="1" dirty="0">
                <a:solidFill>
                  <a:schemeClr val="tx1"/>
                </a:solidFill>
              </a:rPr>
              <a:t>P. manueli </a:t>
            </a:r>
            <a:r>
              <a:rPr lang="en-US" sz="4000" dirty="0">
                <a:solidFill>
                  <a:schemeClr val="tx1"/>
                </a:solidFill>
              </a:rPr>
              <a:t>began displacing </a:t>
            </a:r>
            <a:r>
              <a:rPr lang="en-US" sz="4000" i="1" dirty="0">
                <a:solidFill>
                  <a:schemeClr val="tx1"/>
                </a:solidFill>
              </a:rPr>
              <a:t>P. phalangioides </a:t>
            </a:r>
            <a:r>
              <a:rPr lang="en-US" sz="4000" dirty="0">
                <a:solidFill>
                  <a:schemeClr val="tx1"/>
                </a:solidFill>
              </a:rPr>
              <a:t>between 2008-2010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17F798-7950-42AE-A638-65A45C3AC52F}"/>
              </a:ext>
            </a:extLst>
          </p:cNvPr>
          <p:cNvSpPr/>
          <p:nvPr/>
        </p:nvSpPr>
        <p:spPr>
          <a:xfrm>
            <a:off x="0" y="14509085"/>
            <a:ext cx="12801600" cy="15400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Study Species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16" name="AutoShape 8" descr="Image result for clear miami of ohio logo">
            <a:extLst>
              <a:ext uri="{FF2B5EF4-FFF2-40B4-BE49-F238E27FC236}">
                <a16:creationId xmlns:a16="http://schemas.microsoft.com/office/drawing/2014/main" id="{E7F1E23F-30D7-4445-A5E9-8021E14EE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56110" y="164381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B558E9-3179-40B4-A50D-4AAE8C05C3AD}"/>
              </a:ext>
            </a:extLst>
          </p:cNvPr>
          <p:cNvSpPr/>
          <p:nvPr/>
        </p:nvSpPr>
        <p:spPr>
          <a:xfrm>
            <a:off x="0" y="6471295"/>
            <a:ext cx="12801600" cy="80224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Invasive species are a global threat whose impact is best seen through their: range, abundance and per-biomass effect (Parker </a:t>
            </a:r>
            <a:r>
              <a:rPr lang="en-US" sz="4000" i="1" dirty="0">
                <a:solidFill>
                  <a:schemeClr val="tx1"/>
                </a:solidFill>
              </a:rPr>
              <a:t>et al., </a:t>
            </a:r>
            <a:r>
              <a:rPr lang="en-US" sz="4000" dirty="0">
                <a:solidFill>
                  <a:schemeClr val="tx1"/>
                </a:solidFill>
              </a:rPr>
              <a:t>1999)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Spiders are predators in most terrestrial systems yet little is known on the mechanisms by which they invade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The cellar spider, </a:t>
            </a:r>
            <a:r>
              <a:rPr lang="en-US" sz="4000" i="1" dirty="0">
                <a:solidFill>
                  <a:schemeClr val="tx1"/>
                </a:solidFill>
              </a:rPr>
              <a:t>Pholcus manueli </a:t>
            </a:r>
            <a:r>
              <a:rPr lang="en-US" sz="4000" dirty="0">
                <a:solidFill>
                  <a:schemeClr val="tx1"/>
                </a:solidFill>
              </a:rPr>
              <a:t>is invading areas where the cellar spider </a:t>
            </a:r>
            <a:r>
              <a:rPr lang="en-US" sz="4000" i="1" dirty="0">
                <a:solidFill>
                  <a:schemeClr val="tx1"/>
                </a:solidFill>
              </a:rPr>
              <a:t>P. phalangioides </a:t>
            </a:r>
            <a:r>
              <a:rPr lang="en-US" sz="4000" dirty="0">
                <a:solidFill>
                  <a:schemeClr val="tx1"/>
                </a:solidFill>
              </a:rPr>
              <a:t>dominates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Could be through direct competition, via two avenues (Parker, 1974):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resource holding potential (RHP) when size and strength determines the outcome 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</a:rPr>
              <a:t>resource value (RV) when motivation determines the outcome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6019D-DF93-4AFA-AFC7-2DCEE9C860D1}"/>
              </a:ext>
            </a:extLst>
          </p:cNvPr>
          <p:cNvSpPr txBox="1"/>
          <p:nvPr/>
        </p:nvSpPr>
        <p:spPr>
          <a:xfrm>
            <a:off x="15049984" y="7868661"/>
            <a:ext cx="857468" cy="70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E7BED0E-2098-4ADE-9F25-139F069B4725}"/>
              </a:ext>
            </a:extLst>
          </p:cNvPr>
          <p:cNvSpPr/>
          <p:nvPr/>
        </p:nvSpPr>
        <p:spPr>
          <a:xfrm>
            <a:off x="31089600" y="28912255"/>
            <a:ext cx="12801600" cy="15400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References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32B7A5-4239-4DDE-851A-5D3668E13D5C}"/>
              </a:ext>
            </a:extLst>
          </p:cNvPr>
          <p:cNvSpPr/>
          <p:nvPr/>
        </p:nvSpPr>
        <p:spPr>
          <a:xfrm>
            <a:off x="31089600" y="30486554"/>
            <a:ext cx="12801600" cy="24318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Parker, G.A. (1974) Assessment strategy and the evolution of fighting </a:t>
            </a:r>
            <a:r>
              <a:rPr lang="en-US" sz="2400" dirty="0" err="1">
                <a:solidFill>
                  <a:schemeClr val="tx1"/>
                </a:solidFill>
              </a:rPr>
              <a:t>behaviour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i="1" dirty="0">
                <a:solidFill>
                  <a:schemeClr val="tx1"/>
                </a:solidFill>
              </a:rPr>
              <a:t>J </a:t>
            </a:r>
            <a:r>
              <a:rPr lang="en-US" sz="2400" i="1" dirty="0" err="1">
                <a:solidFill>
                  <a:schemeClr val="tx1"/>
                </a:solidFill>
              </a:rPr>
              <a:t>Theor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Biol</a:t>
            </a:r>
            <a:r>
              <a:rPr lang="en-US" sz="2400" i="1" dirty="0">
                <a:solidFill>
                  <a:schemeClr val="tx1"/>
                </a:solidFill>
              </a:rPr>
              <a:t> ,</a:t>
            </a:r>
            <a:r>
              <a:rPr lang="en-US" sz="2400" dirty="0">
                <a:solidFill>
                  <a:schemeClr val="tx1"/>
                </a:solidFill>
              </a:rPr>
              <a:t>47:223-243.</a:t>
            </a:r>
          </a:p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Parker, I. M., </a:t>
            </a:r>
            <a:r>
              <a:rPr lang="en-US" sz="2400" dirty="0" err="1">
                <a:solidFill>
                  <a:schemeClr val="tx1"/>
                </a:solidFill>
              </a:rPr>
              <a:t>Simberloff</a:t>
            </a:r>
            <a:r>
              <a:rPr lang="en-US" sz="2400" dirty="0">
                <a:solidFill>
                  <a:schemeClr val="tx1"/>
                </a:solidFill>
              </a:rPr>
              <a:t>, D., Lonsdale, W. M., Goodell, K., </a:t>
            </a:r>
            <a:r>
              <a:rPr lang="en-US" sz="2400" dirty="0" err="1">
                <a:solidFill>
                  <a:schemeClr val="tx1"/>
                </a:solidFill>
              </a:rPr>
              <a:t>Wonham</a:t>
            </a:r>
            <a:r>
              <a:rPr lang="en-US" sz="2400" dirty="0">
                <a:solidFill>
                  <a:schemeClr val="tx1"/>
                </a:solidFill>
              </a:rPr>
              <a:t>, M., </a:t>
            </a:r>
            <a:r>
              <a:rPr lang="en-US" sz="2400" dirty="0" err="1">
                <a:solidFill>
                  <a:schemeClr val="tx1"/>
                </a:solidFill>
              </a:rPr>
              <a:t>Kareiva</a:t>
            </a:r>
            <a:r>
              <a:rPr lang="en-US" sz="2400" dirty="0">
                <a:solidFill>
                  <a:schemeClr val="tx1"/>
                </a:solidFill>
              </a:rPr>
              <a:t>, P. M., Williamson, M. H., Von </a:t>
            </a:r>
            <a:r>
              <a:rPr lang="en-US" sz="2400" dirty="0" err="1">
                <a:solidFill>
                  <a:schemeClr val="tx1"/>
                </a:solidFill>
              </a:rPr>
              <a:t>Holle</a:t>
            </a:r>
            <a:r>
              <a:rPr lang="en-US" sz="2400" dirty="0">
                <a:solidFill>
                  <a:schemeClr val="tx1"/>
                </a:solidFill>
              </a:rPr>
              <a:t>, B., Moyle, P. B., Byers, J. E., </a:t>
            </a:r>
            <a:r>
              <a:rPr lang="en-US" sz="2400" dirty="0" err="1">
                <a:solidFill>
                  <a:schemeClr val="tx1"/>
                </a:solidFill>
              </a:rPr>
              <a:t>Goldwasser</a:t>
            </a:r>
            <a:r>
              <a:rPr lang="en-US" sz="2400" dirty="0">
                <a:solidFill>
                  <a:schemeClr val="tx1"/>
                </a:solidFill>
              </a:rPr>
              <a:t>, L. (1999). Impact: Toward a framework for understanding the ecological effects of invaders. </a:t>
            </a:r>
            <a:r>
              <a:rPr lang="en-US" sz="2400" i="1" dirty="0">
                <a:solidFill>
                  <a:schemeClr val="tx1"/>
                </a:solidFill>
              </a:rPr>
              <a:t>Biological Invasions</a:t>
            </a:r>
            <a:r>
              <a:rPr lang="en-US" sz="2400" dirty="0">
                <a:solidFill>
                  <a:schemeClr val="tx1"/>
                </a:solidFill>
              </a:rPr>
              <a:t>, 1:3–19.</a:t>
            </a:r>
          </a:p>
          <a:p>
            <a:pPr marL="457200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301A7B-978C-46E7-99F9-38180DF744F4}"/>
              </a:ext>
            </a:extLst>
          </p:cNvPr>
          <p:cNvSpPr/>
          <p:nvPr/>
        </p:nvSpPr>
        <p:spPr>
          <a:xfrm>
            <a:off x="13414295" y="22461661"/>
            <a:ext cx="88939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Figure 1: Average percent of aggressive encounters won by the </a:t>
            </a:r>
            <a:r>
              <a:rPr lang="en-US" sz="3600" i="1" dirty="0"/>
              <a:t>P. manueli </a:t>
            </a:r>
            <a:r>
              <a:rPr lang="en-US" sz="3600" dirty="0"/>
              <a:t>compared to the </a:t>
            </a:r>
            <a:r>
              <a:rPr lang="en-US" sz="3600" i="1" dirty="0"/>
              <a:t>P. manueli </a:t>
            </a:r>
            <a:r>
              <a:rPr lang="en-US" sz="3600" dirty="0"/>
              <a:t>size relative to the </a:t>
            </a:r>
            <a:r>
              <a:rPr lang="en-US" sz="3600" i="1" dirty="0"/>
              <a:t>P. phalangioides. </a:t>
            </a:r>
            <a:r>
              <a:rPr lang="es-ES" sz="3600" dirty="0"/>
              <a:t>Vertical error </a:t>
            </a:r>
            <a:r>
              <a:rPr lang="es-ES" sz="3600" dirty="0" err="1"/>
              <a:t>bars</a:t>
            </a:r>
            <a:r>
              <a:rPr lang="es-ES" sz="3600" dirty="0"/>
              <a:t> </a:t>
            </a:r>
            <a:r>
              <a:rPr lang="es-ES" sz="3600" dirty="0" err="1"/>
              <a:t>represent</a:t>
            </a:r>
            <a:r>
              <a:rPr lang="es-ES" sz="3600" dirty="0"/>
              <a:t> ± 1 SE. </a:t>
            </a:r>
          </a:p>
          <a:p>
            <a:endParaRPr lang="es-ES" sz="3600" i="1" dirty="0"/>
          </a:p>
          <a:p>
            <a:endParaRPr lang="en-US" sz="36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915580-9C42-4BAF-944C-A22E5AEFCA31}"/>
              </a:ext>
            </a:extLst>
          </p:cNvPr>
          <p:cNvSpPr/>
          <p:nvPr/>
        </p:nvSpPr>
        <p:spPr>
          <a:xfrm>
            <a:off x="23257831" y="22450036"/>
            <a:ext cx="7317645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2: Average time until first contact over </a:t>
            </a:r>
            <a:r>
              <a:rPr lang="en-US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manueli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diet. </a:t>
            </a:r>
            <a:r>
              <a:rPr lang="es-ES" sz="3600" dirty="0"/>
              <a:t>Vertical error </a:t>
            </a:r>
            <a:r>
              <a:rPr lang="es-ES" sz="3600" dirty="0" err="1"/>
              <a:t>bars</a:t>
            </a:r>
            <a:r>
              <a:rPr lang="es-ES" sz="3600" dirty="0"/>
              <a:t> </a:t>
            </a:r>
            <a:r>
              <a:rPr lang="es-ES" sz="3600" dirty="0" err="1"/>
              <a:t>represent</a:t>
            </a:r>
            <a:r>
              <a:rPr lang="es-ES" sz="3600" dirty="0"/>
              <a:t> ± 1 SE.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EC845A-DCF9-41A1-A8B7-637CA28A10C7}"/>
              </a:ext>
            </a:extLst>
          </p:cNvPr>
          <p:cNvSpPr/>
          <p:nvPr/>
        </p:nvSpPr>
        <p:spPr>
          <a:xfrm>
            <a:off x="13315724" y="27367677"/>
            <a:ext cx="73877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Figure 3: Average percent of encounters initiated by neither spider (none), both (even), </a:t>
            </a:r>
            <a:r>
              <a:rPr lang="en-US" sz="3600" i="1" dirty="0"/>
              <a:t>P. manueli </a:t>
            </a:r>
            <a:r>
              <a:rPr lang="en-US" sz="3600" dirty="0"/>
              <a:t>(MN, or </a:t>
            </a:r>
            <a:r>
              <a:rPr lang="en-US" sz="3600" i="1" dirty="0"/>
              <a:t>P. phalangioides</a:t>
            </a:r>
            <a:r>
              <a:rPr lang="en-US" sz="3600" dirty="0"/>
              <a:t> (PH) across </a:t>
            </a:r>
            <a:r>
              <a:rPr lang="en-US" sz="3600" i="1" dirty="0"/>
              <a:t>P. manueli</a:t>
            </a:r>
            <a:r>
              <a:rPr lang="en-US" sz="3600" dirty="0"/>
              <a:t> diet.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1B1E0B-83DE-43AA-BBBE-1062DE4BBF81}"/>
              </a:ext>
            </a:extLst>
          </p:cNvPr>
          <p:cNvSpPr/>
          <p:nvPr/>
        </p:nvSpPr>
        <p:spPr>
          <a:xfrm>
            <a:off x="31539317" y="14157123"/>
            <a:ext cx="11604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Figure 4: Average percent of aggressive encounters won by the </a:t>
            </a:r>
            <a:r>
              <a:rPr lang="en-US" sz="3600" i="1" dirty="0"/>
              <a:t>P. manueli </a:t>
            </a:r>
            <a:r>
              <a:rPr lang="en-US" sz="3600" dirty="0"/>
              <a:t>broken down by the initiator of the encounter and the </a:t>
            </a:r>
            <a:r>
              <a:rPr lang="en-US" sz="3600" i="1" dirty="0"/>
              <a:t>P. manueli </a:t>
            </a:r>
            <a:r>
              <a:rPr lang="en-US" sz="3600" dirty="0"/>
              <a:t>diet. </a:t>
            </a:r>
            <a:r>
              <a:rPr lang="es-ES" sz="3600" dirty="0"/>
              <a:t>Vertical error </a:t>
            </a:r>
            <a:r>
              <a:rPr lang="es-ES" sz="3600" dirty="0" err="1"/>
              <a:t>bars</a:t>
            </a:r>
            <a:r>
              <a:rPr lang="es-ES" sz="3600" dirty="0"/>
              <a:t> </a:t>
            </a:r>
            <a:r>
              <a:rPr lang="es-ES" sz="3600" dirty="0" err="1"/>
              <a:t>represent</a:t>
            </a:r>
            <a:r>
              <a:rPr lang="es-ES" sz="3600" dirty="0"/>
              <a:t> ± 1 SE.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7EE764-08B6-43A7-A615-A521494B6192}"/>
              </a:ext>
            </a:extLst>
          </p:cNvPr>
          <p:cNvSpPr/>
          <p:nvPr/>
        </p:nvSpPr>
        <p:spPr>
          <a:xfrm>
            <a:off x="15907452" y="13864784"/>
            <a:ext cx="12801600" cy="15400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Results</a:t>
            </a:r>
            <a:endParaRPr lang="en-US" sz="9600" dirty="0">
              <a:solidFill>
                <a:schemeClr val="tx1"/>
              </a:solidFill>
            </a:endParaRP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2CD7FED4-D510-4AB6-8B9B-EEB8770C0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658"/>
              </p:ext>
            </p:extLst>
          </p:nvPr>
        </p:nvGraphicFramePr>
        <p:xfrm>
          <a:off x="21556121" y="24965331"/>
          <a:ext cx="9019355" cy="63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268A515-57E3-4728-B726-2630898F09CE}"/>
              </a:ext>
            </a:extLst>
          </p:cNvPr>
          <p:cNvSpPr txBox="1"/>
          <p:nvPr/>
        </p:nvSpPr>
        <p:spPr>
          <a:xfrm>
            <a:off x="23257831" y="31337631"/>
            <a:ext cx="762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	  Low							Well</a:t>
            </a:r>
          </a:p>
          <a:p>
            <a:r>
              <a:rPr lang="en-US" sz="4000" dirty="0"/>
              <a:t>						Diet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A4A4C6-896D-4AD5-B011-A272AA5014C9}"/>
              </a:ext>
            </a:extLst>
          </p:cNvPr>
          <p:cNvSpPr txBox="1"/>
          <p:nvPr/>
        </p:nvSpPr>
        <p:spPr>
          <a:xfrm rot="16200000">
            <a:off x="18515423" y="27354871"/>
            <a:ext cx="532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Percent initiating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6CB243C-C0CE-407C-AA42-0CE8F03EF1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096459"/>
              </p:ext>
            </p:extLst>
          </p:nvPr>
        </p:nvGraphicFramePr>
        <p:xfrm>
          <a:off x="29886442" y="7361275"/>
          <a:ext cx="13265526" cy="684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F2DFA352-3FA3-42D6-8F07-B792C41C5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167680"/>
              </p:ext>
            </p:extLst>
          </p:nvPr>
        </p:nvGraphicFramePr>
        <p:xfrm>
          <a:off x="12683568" y="15975329"/>
          <a:ext cx="9498629" cy="574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08BD3F72-AEFE-4553-B336-4FFCDA22A9BE}"/>
              </a:ext>
            </a:extLst>
          </p:cNvPr>
          <p:cNvSpPr/>
          <p:nvPr/>
        </p:nvSpPr>
        <p:spPr>
          <a:xfrm>
            <a:off x="32623432" y="11238271"/>
            <a:ext cx="796413" cy="84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461FE-8F81-4D0D-A3A5-66B5C8944030}"/>
              </a:ext>
            </a:extLst>
          </p:cNvPr>
          <p:cNvSpPr txBox="1"/>
          <p:nvPr/>
        </p:nvSpPr>
        <p:spPr>
          <a:xfrm>
            <a:off x="13596020" y="21596086"/>
            <a:ext cx="949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Size of </a:t>
            </a:r>
            <a:r>
              <a:rPr lang="en-US" sz="3600" i="1" dirty="0"/>
              <a:t>P. manueli </a:t>
            </a:r>
            <a:r>
              <a:rPr lang="en-US" sz="3600" dirty="0"/>
              <a:t>relative to </a:t>
            </a:r>
            <a:r>
              <a:rPr lang="en-US" sz="3600" i="1" dirty="0"/>
              <a:t>P. phalangioides</a:t>
            </a:r>
            <a:endParaRPr lang="en-US" sz="3600" dirty="0"/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6F186B69-DAC8-42DD-BA3D-4F3744B1D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23343"/>
              </p:ext>
            </p:extLst>
          </p:nvPr>
        </p:nvGraphicFramePr>
        <p:xfrm>
          <a:off x="22457487" y="15915705"/>
          <a:ext cx="9465850" cy="63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074E65-BAD5-4E81-A044-E8AD5029DB24}"/>
              </a:ext>
            </a:extLst>
          </p:cNvPr>
          <p:cNvSpPr txBox="1"/>
          <p:nvPr/>
        </p:nvSpPr>
        <p:spPr>
          <a:xfrm>
            <a:off x="15907452" y="4912512"/>
            <a:ext cx="128016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Materials and Methods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90458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11426</TotalTime>
  <Words>543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The influence of resource value and resource holding potential in invasive Pholcus manueli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diet on web resource value in Pholcus manueli</dc:title>
  <dc:creator>Alex Salazar</dc:creator>
  <cp:lastModifiedBy>Alex Salazar</cp:lastModifiedBy>
  <cp:revision>79</cp:revision>
  <dcterms:created xsi:type="dcterms:W3CDTF">2017-07-17T15:47:29Z</dcterms:created>
  <dcterms:modified xsi:type="dcterms:W3CDTF">2018-03-28T17:20:07Z</dcterms:modified>
</cp:coreProperties>
</file>