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autoAdjust="0"/>
  </p:normalViewPr>
  <p:slideViewPr>
    <p:cSldViewPr snapToGrid="0">
      <p:cViewPr varScale="1">
        <p:scale>
          <a:sx n="15" d="100"/>
          <a:sy n="15" d="100"/>
        </p:scale>
        <p:origin x="1320"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7/28/2016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7/28/2016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bg bwMode="auto">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5" name="Rectangle 44"/>
          <p:cNvSpPr/>
          <p:nvPr/>
        </p:nvSpPr>
        <p:spPr>
          <a:xfrm>
            <a:off x="685800" y="14798040"/>
            <a:ext cx="457200" cy="914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85800" y="23301960"/>
            <a:ext cx="457200" cy="9144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01"/>
          <p:cNvSpPr>
            <a:spLocks noChangeArrowheads="1"/>
          </p:cNvSpPr>
          <p:nvPr userDrawn="1"/>
        </p:nvSpPr>
        <p:spPr bwMode="auto">
          <a:xfrm>
            <a:off x="1" y="32004000"/>
            <a:ext cx="43891200" cy="914400"/>
          </a:xfrm>
          <a:prstGeom prst="rect">
            <a:avLst/>
          </a:prstGeom>
          <a:solidFill>
            <a:schemeClr val="accent2">
              <a:lumMod val="60000"/>
              <a:lumOff val="40000"/>
            </a:schemeClr>
          </a:solidFill>
          <a:ln>
            <a:noFill/>
          </a:ln>
          <a:effectLst/>
        </p:spPr>
        <p:txBody>
          <a:bodyPr wrap="none" anchor="ctr"/>
          <a:lstStyle/>
          <a:p>
            <a:r>
              <a:rPr lang="en-US" dirty="0"/>
              <a:t>`</a:t>
            </a:r>
          </a:p>
        </p:txBody>
      </p:sp>
      <p:sp>
        <p:nvSpPr>
          <p:cNvPr id="59" name="Line 112"/>
          <p:cNvSpPr>
            <a:spLocks noChangeShapeType="1"/>
          </p:cNvSpPr>
          <p:nvPr userDrawn="1"/>
        </p:nvSpPr>
        <p:spPr bwMode="white">
          <a:xfrm>
            <a:off x="0" y="32004000"/>
            <a:ext cx="43891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Rectangle 42"/>
          <p:cNvSpPr/>
          <p:nvPr userDrawn="1"/>
        </p:nvSpPr>
        <p:spPr bwMode="white">
          <a:xfrm>
            <a:off x="29591222"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bwMode="white">
          <a:xfrm>
            <a:off x="15363158"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bwMode="white">
          <a:xfrm>
            <a:off x="1116805" y="6172200"/>
            <a:ext cx="13102114" cy="2532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5800" y="6172200"/>
            <a:ext cx="4572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1"/>
          <p:cNvSpPr>
            <a:spLocks noChangeArrowheads="1"/>
          </p:cNvSpPr>
          <p:nvPr userDrawn="1"/>
        </p:nvSpPr>
        <p:spPr bwMode="auto">
          <a:xfrm>
            <a:off x="1143001" y="3886200"/>
            <a:ext cx="42748200" cy="1600200"/>
          </a:xfrm>
          <a:prstGeom prst="rect">
            <a:avLst/>
          </a:prstGeom>
          <a:solidFill>
            <a:schemeClr val="accent2">
              <a:lumMod val="20000"/>
              <a:lumOff val="80000"/>
            </a:schemeClr>
          </a:solidFill>
          <a:ln>
            <a:noFill/>
          </a:ln>
          <a:effectLst/>
        </p:spPr>
        <p:txBody>
          <a:bodyPr wrap="none" anchor="ctr"/>
          <a:lstStyle/>
          <a:p>
            <a:endParaRPr lang="en-US"/>
          </a:p>
        </p:txBody>
      </p:sp>
      <p:sp>
        <p:nvSpPr>
          <p:cNvPr id="6" name="Title 5"/>
          <p:cNvSpPr>
            <a:spLocks noGrp="1"/>
          </p:cNvSpPr>
          <p:nvPr userDrawn="1">
            <p:ph type="title"/>
          </p:nvPr>
        </p:nvSpPr>
        <p:spPr/>
        <p:txBody>
          <a:bodyPr/>
          <a:lstStyle/>
          <a:p>
            <a:r>
              <a:rPr lang="en-US"/>
              <a:t>Click to edit Master title style</a:t>
            </a:r>
          </a:p>
        </p:txBody>
      </p:sp>
      <p:sp>
        <p:nvSpPr>
          <p:cNvPr id="31" name="Text Placeholder 6"/>
          <p:cNvSpPr>
            <a:spLocks noGrp="1"/>
          </p:cNvSpPr>
          <p:nvPr userDrawn="1">
            <p:ph type="body" sz="quarter" idx="36"/>
          </p:nvPr>
        </p:nvSpPr>
        <p:spPr bwMode="auto">
          <a:xfrm>
            <a:off x="2209800" y="4083469"/>
            <a:ext cx="35661600" cy="1276992"/>
          </a:xfrm>
        </p:spPr>
        <p:txBody>
          <a:bodyPr anchor="ctr">
            <a:noAutofit/>
          </a:bodyPr>
          <a:lstStyle>
            <a:lvl1pPr marL="0" indent="0">
              <a:spcBef>
                <a:spcPts val="0"/>
              </a:spcBef>
              <a:buNone/>
              <a:defRPr sz="24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7" name="Text Placeholder 6"/>
          <p:cNvSpPr>
            <a:spLocks noGrp="1"/>
          </p:cNvSpPr>
          <p:nvPr userDrawn="1">
            <p:ph type="body" sz="quarter" idx="13" hasCustomPrompt="1"/>
          </p:nvPr>
        </p:nvSpPr>
        <p:spPr>
          <a:xfrm>
            <a:off x="1170431" y="6172200"/>
            <a:ext cx="13044367" cy="914400"/>
          </a:xfrm>
          <a:prstGeom prst="rect">
            <a:avLst/>
          </a:prstGeom>
          <a:solidFill>
            <a:schemeClr val="tx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userDrawn="1">
            <p:ph sz="quarter" idx="24" hasCustomPrompt="1"/>
          </p:nvPr>
        </p:nvSpPr>
        <p:spPr>
          <a:xfrm>
            <a:off x="1174552" y="7086600"/>
            <a:ext cx="13048488" cy="684082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userDrawn="1">
            <p:ph type="body" sz="quarter" idx="17" hasCustomPrompt="1"/>
          </p:nvPr>
        </p:nvSpPr>
        <p:spPr>
          <a:xfrm>
            <a:off x="1170431" y="14798040"/>
            <a:ext cx="13048488" cy="914400"/>
          </a:xfrm>
          <a:prstGeom prst="rect">
            <a:avLst/>
          </a:prstGeom>
          <a:solidFill>
            <a:schemeClr val="accent5"/>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userDrawn="1">
            <p:ph sz="quarter" idx="25" hasCustomPrompt="1"/>
          </p:nvPr>
        </p:nvSpPr>
        <p:spPr>
          <a:xfrm>
            <a:off x="1174552" y="15712439"/>
            <a:ext cx="13048488" cy="7440169"/>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userDrawn="1">
            <p:ph type="body" sz="quarter" idx="19" hasCustomPrompt="1"/>
          </p:nvPr>
        </p:nvSpPr>
        <p:spPr>
          <a:xfrm>
            <a:off x="1170431" y="23301960"/>
            <a:ext cx="13048488" cy="914400"/>
          </a:xfrm>
          <a:prstGeom prst="rect">
            <a:avLst/>
          </a:prstGeom>
          <a:solidFill>
            <a:schemeClr val="accent2">
              <a:lumMod val="75000"/>
            </a:schemeClr>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userDrawn="1">
            <p:ph sz="quarter" idx="26" hasCustomPrompt="1"/>
          </p:nvPr>
        </p:nvSpPr>
        <p:spPr>
          <a:xfrm>
            <a:off x="1174552" y="24216361"/>
            <a:ext cx="13048488" cy="7263385"/>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userDrawn="1">
            <p:ph type="body" sz="quarter" idx="21" hasCustomPrompt="1"/>
          </p:nvPr>
        </p:nvSpPr>
        <p:spPr>
          <a:xfrm>
            <a:off x="15416784" y="6172200"/>
            <a:ext cx="13048488" cy="914400"/>
          </a:xfrm>
          <a:prstGeom prst="rect">
            <a:avLst/>
          </a:prstGeom>
          <a:solidFill>
            <a:schemeClr val="accent2"/>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userDrawn="1">
            <p:ph sz="quarter" idx="27" hasCustomPrompt="1"/>
          </p:nvPr>
        </p:nvSpPr>
        <p:spPr>
          <a:xfrm>
            <a:off x="15416784" y="7086600"/>
            <a:ext cx="13048488" cy="492612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userDrawn="1">
            <p:ph sz="quarter" idx="23" hasCustomPrompt="1"/>
          </p:nvPr>
        </p:nvSpPr>
        <p:spPr>
          <a:xfrm>
            <a:off x="15416784" y="12456478"/>
            <a:ext cx="13048488" cy="6172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7" name="Content Placeholder 17"/>
          <p:cNvSpPr>
            <a:spLocks noGrp="1"/>
          </p:cNvSpPr>
          <p:nvPr>
            <p:ph sz="quarter" idx="37" hasCustomPrompt="1"/>
          </p:nvPr>
        </p:nvSpPr>
        <p:spPr>
          <a:xfrm>
            <a:off x="15416784" y="19072430"/>
            <a:ext cx="13048488" cy="3918814"/>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6"/>
          <p:cNvSpPr>
            <a:spLocks noGrp="1"/>
          </p:cNvSpPr>
          <p:nvPr userDrawn="1">
            <p:ph type="body" sz="quarter" idx="29" hasCustomPrompt="1"/>
          </p:nvPr>
        </p:nvSpPr>
        <p:spPr>
          <a:xfrm>
            <a:off x="15416784" y="23301960"/>
            <a:ext cx="13048488"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userDrawn="1">
            <p:ph sz="quarter" idx="30" hasCustomPrompt="1"/>
          </p:nvPr>
        </p:nvSpPr>
        <p:spPr>
          <a:xfrm>
            <a:off x="15416784" y="24216361"/>
            <a:ext cx="13048488"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userDrawn="1">
            <p:ph type="body" sz="quarter" idx="31" hasCustomPrompt="1"/>
          </p:nvPr>
        </p:nvSpPr>
        <p:spPr>
          <a:xfrm>
            <a:off x="29644848" y="6172200"/>
            <a:ext cx="13048488" cy="914400"/>
          </a:xfrm>
          <a:prstGeom prst="rect">
            <a:avLst/>
          </a:prstGeom>
          <a:solidFill>
            <a:schemeClr val="accent1"/>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userDrawn="1">
            <p:ph sz="quarter" idx="32" hasCustomPrompt="1"/>
          </p:nvPr>
        </p:nvSpPr>
        <p:spPr>
          <a:xfrm>
            <a:off x="29644848" y="7086600"/>
            <a:ext cx="13048488"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userDrawn="1">
            <p:ph sz="quarter" idx="33" hasCustomPrompt="1"/>
          </p:nvPr>
        </p:nvSpPr>
        <p:spPr>
          <a:xfrm>
            <a:off x="29644848" y="15251886"/>
            <a:ext cx="13048488" cy="7315200"/>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userDrawn="1">
            <p:ph type="body" sz="quarter" idx="34" hasCustomPrompt="1"/>
          </p:nvPr>
        </p:nvSpPr>
        <p:spPr>
          <a:xfrm>
            <a:off x="29644848" y="23301960"/>
            <a:ext cx="13048488" cy="914400"/>
          </a:xfrm>
          <a:prstGeom prst="rect">
            <a:avLst/>
          </a:prstGeom>
          <a:solidFill>
            <a:schemeClr val="accent3"/>
          </a:solidFill>
        </p:spPr>
        <p:txBody>
          <a:bodyPr lIns="365760" anchor="ctr">
            <a:noAutofit/>
          </a:bodyPr>
          <a:lstStyle>
            <a:lvl1pPr marL="0" indent="0">
              <a:spcBef>
                <a:spcPts val="0"/>
              </a:spcBef>
              <a:buNone/>
              <a:defRPr sz="60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userDrawn="1">
            <p:ph sz="quarter" idx="35" hasCustomPrompt="1"/>
          </p:nvPr>
        </p:nvSpPr>
        <p:spPr>
          <a:xfrm>
            <a:off x="29644848" y="24216361"/>
            <a:ext cx="13048488" cy="7260336"/>
          </a:xfrm>
        </p:spPr>
        <p:txBody>
          <a:bodyPr lIns="365760" tIns="182880"/>
          <a:lstStyle>
            <a:lvl1pPr>
              <a:buClr>
                <a:schemeClr val="accent1"/>
              </a:buClr>
              <a:defRPr baseline="0"/>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a:solidFill>
                  <a:prstClr val="white">
                    <a:lumMod val="50000"/>
                  </a:prstClr>
                </a:solidFill>
                <a:latin typeface="Calibri Light" panose="020F0302020204030204" pitchFamily="34" charset="0"/>
                <a:cs typeface="Calibri" panose="020F0502020204030204" pitchFamily="34" charset="0"/>
              </a:rPr>
              <a:t>right-</a:t>
            </a:r>
            <a:r>
              <a:rPr sz="6600" dirty="0">
                <a:solidFill>
                  <a:prstClr val="white">
                    <a:lumMod val="50000"/>
                  </a:prstClr>
                </a:solidFill>
                <a:latin typeface="Calibri Light" panose="020F0302020204030204" pitchFamily="34" charset="0"/>
                <a:cs typeface="Calibri" panose="020F0502020204030204" pitchFamily="34" charset="0"/>
              </a:rPr>
              <a:t>click a picture</a:t>
            </a:r>
            <a:r>
              <a:rPr lang="en-US" sz="66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a:solidFill>
                  <a:prstClr val="white">
                    <a:lumMod val="50000"/>
                  </a:prstClr>
                </a:solidFill>
                <a:latin typeface="Calibri Light" panose="020F0302020204030204" pitchFamily="34" charset="0"/>
                <a:cs typeface="Calibri" panose="020F0502020204030204" pitchFamily="34" charset="0"/>
              </a:rPr>
              <a:t>esize</a:t>
            </a:r>
            <a:r>
              <a:rPr lang="en-US" sz="66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40" name="Line 115"/>
          <p:cNvSpPr>
            <a:spLocks noChangeShapeType="1"/>
          </p:cNvSpPr>
          <p:nvPr/>
        </p:nvSpPr>
        <p:spPr bwMode="white">
          <a:xfrm>
            <a:off x="114300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15"/>
          <p:cNvSpPr>
            <a:spLocks noChangeShapeType="1"/>
          </p:cNvSpPr>
          <p:nvPr/>
        </p:nvSpPr>
        <p:spPr bwMode="white">
          <a:xfrm>
            <a:off x="1143000" y="2330196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Rectangle 48"/>
          <p:cNvSpPr/>
          <p:nvPr userDrawn="1"/>
        </p:nvSpPr>
        <p:spPr>
          <a:xfrm>
            <a:off x="14927686" y="6172200"/>
            <a:ext cx="457200" cy="914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ine 115"/>
          <p:cNvSpPr>
            <a:spLocks noChangeShapeType="1"/>
          </p:cNvSpPr>
          <p:nvPr userDrawn="1"/>
        </p:nvSpPr>
        <p:spPr bwMode="white">
          <a:xfrm>
            <a:off x="15387315"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Rectangle 50"/>
          <p:cNvSpPr/>
          <p:nvPr userDrawn="1"/>
        </p:nvSpPr>
        <p:spPr>
          <a:xfrm>
            <a:off x="29138880" y="6172200"/>
            <a:ext cx="4572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ne 115"/>
          <p:cNvSpPr>
            <a:spLocks noChangeShapeType="1"/>
          </p:cNvSpPr>
          <p:nvPr userDrawn="1"/>
        </p:nvSpPr>
        <p:spPr bwMode="white">
          <a:xfrm>
            <a:off x="29596080" y="617220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Rectangle 52"/>
          <p:cNvSpPr/>
          <p:nvPr userDrawn="1"/>
        </p:nvSpPr>
        <p:spPr>
          <a:xfrm>
            <a:off x="29141928" y="23298912"/>
            <a:ext cx="457200" cy="914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ne 115"/>
          <p:cNvSpPr>
            <a:spLocks noChangeShapeType="1"/>
          </p:cNvSpPr>
          <p:nvPr userDrawn="1"/>
        </p:nvSpPr>
        <p:spPr bwMode="white">
          <a:xfrm>
            <a:off x="29596080"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Rectangle 54"/>
          <p:cNvSpPr/>
          <p:nvPr userDrawn="1"/>
        </p:nvSpPr>
        <p:spPr>
          <a:xfrm>
            <a:off x="14932152" y="23298912"/>
            <a:ext cx="457200" cy="914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Line 115"/>
          <p:cNvSpPr>
            <a:spLocks noChangeShapeType="1"/>
          </p:cNvSpPr>
          <p:nvPr userDrawn="1"/>
        </p:nvSpPr>
        <p:spPr bwMode="white">
          <a:xfrm>
            <a:off x="15389352" y="23298912"/>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Date Placeholder 2"/>
          <p:cNvSpPr>
            <a:spLocks noGrp="1"/>
          </p:cNvSpPr>
          <p:nvPr userDrawn="1">
            <p:ph type="dt" sz="half" idx="10"/>
          </p:nvPr>
        </p:nvSpPr>
        <p:spPr/>
        <p:txBody>
          <a:bodyPr/>
          <a:lstStyle/>
          <a:p>
            <a:fld id="{ECAA57DF-1C19-4726-AB84-014692BAD8F5}" type="datetimeFigureOut">
              <a:rPr lang="en-US" smtClean="0"/>
              <a:t>7/28/2016</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91B4C631-C489-4C11-812F-2172FBEAE82B}" type="slidenum">
              <a:rPr lang="en-US" smtClean="0"/>
              <a:t>‹#›</a:t>
            </a:fld>
            <a:endParaRPr lang="en-US"/>
          </a:p>
        </p:txBody>
      </p:sp>
      <p:sp>
        <p:nvSpPr>
          <p:cNvPr id="46" name="Line 115"/>
          <p:cNvSpPr>
            <a:spLocks noChangeShapeType="1"/>
          </p:cNvSpPr>
          <p:nvPr/>
        </p:nvSpPr>
        <p:spPr bwMode="white">
          <a:xfrm>
            <a:off x="1143000" y="14798040"/>
            <a:ext cx="0" cy="91440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04"/>
          <p:cNvSpPr>
            <a:spLocks noChangeArrowheads="1"/>
          </p:cNvSpPr>
          <p:nvPr userDrawn="1"/>
        </p:nvSpPr>
        <p:spPr bwMode="auto">
          <a:xfrm flipH="1">
            <a:off x="685800" y="0"/>
            <a:ext cx="457200" cy="3886200"/>
          </a:xfrm>
          <a:prstGeom prst="rect">
            <a:avLst/>
          </a:prstGeom>
          <a:solidFill>
            <a:schemeClr val="accent2"/>
          </a:solidFill>
          <a:ln>
            <a:noFill/>
          </a:ln>
          <a:effectLst/>
        </p:spPr>
        <p:txBody>
          <a:bodyPr wrap="none" anchor="ctr"/>
          <a:lstStyle/>
          <a:p>
            <a:endParaRPr lang="en-US"/>
          </a:p>
        </p:txBody>
      </p:sp>
      <p:sp>
        <p:nvSpPr>
          <p:cNvPr id="7" name="Rectangle 6"/>
          <p:cNvSpPr/>
          <p:nvPr userDrawn="1"/>
        </p:nvSpPr>
        <p:spPr bwMode="auto">
          <a:xfrm>
            <a:off x="1142999" y="0"/>
            <a:ext cx="42748200" cy="388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2209800" y="1219260"/>
            <a:ext cx="35661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7/28/2016</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grpSp>
        <p:nvGrpSpPr>
          <p:cNvPr id="8" name="Group 7"/>
          <p:cNvGrpSpPr/>
          <p:nvPr userDrawn="1"/>
        </p:nvGrpSpPr>
        <p:grpSpPr bwMode="white">
          <a:xfrm>
            <a:off x="1143000" y="0"/>
            <a:ext cx="42748200" cy="5513832"/>
            <a:chOff x="1143000" y="0"/>
            <a:chExt cx="42748200" cy="5513832"/>
          </a:xfrm>
        </p:grpSpPr>
        <p:sp>
          <p:nvSpPr>
            <p:cNvPr id="9" name="Line 112"/>
            <p:cNvSpPr>
              <a:spLocks noChangeShapeType="1"/>
            </p:cNvSpPr>
            <p:nvPr userDrawn="1"/>
          </p:nvSpPr>
          <p:spPr bwMode="white">
            <a:xfrm>
              <a:off x="1143000" y="3899217"/>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5"/>
            <p:cNvSpPr>
              <a:spLocks noChangeShapeType="1"/>
            </p:cNvSpPr>
            <p:nvPr userDrawn="1"/>
          </p:nvSpPr>
          <p:spPr bwMode="white">
            <a:xfrm>
              <a:off x="1143000" y="0"/>
              <a:ext cx="0" cy="5513832"/>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2"/>
            <p:cNvSpPr>
              <a:spLocks noChangeShapeType="1"/>
            </p:cNvSpPr>
            <p:nvPr userDrawn="1"/>
          </p:nvSpPr>
          <p:spPr bwMode="white">
            <a:xfrm>
              <a:off x="1143000" y="5486400"/>
              <a:ext cx="42748200" cy="0"/>
            </a:xfrm>
            <a:prstGeom prst="line">
              <a:avLst/>
            </a:prstGeom>
            <a:noFill/>
            <a:ln w="57150">
              <a:solidFill>
                <a:schemeClr val="bg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000" b="1" kern="1200">
          <a:solidFill>
            <a:schemeClr val="tx2"/>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5524783"/>
            <a:ext cx="1120522" cy="159318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6" name="Rectangle 85"/>
          <p:cNvSpPr/>
          <p:nvPr/>
        </p:nvSpPr>
        <p:spPr>
          <a:xfrm>
            <a:off x="0" y="0"/>
            <a:ext cx="43891200" cy="5582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77" name="Text Box 2"/>
          <p:cNvSpPr txBox="1">
            <a:spLocks noChangeArrowheads="1"/>
          </p:cNvSpPr>
          <p:nvPr/>
        </p:nvSpPr>
        <p:spPr bwMode="auto">
          <a:xfrm>
            <a:off x="31134922" y="27804983"/>
            <a:ext cx="549138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Mean Temperature, Volume,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Conductivity,</a:t>
            </a:r>
            <a:r>
              <a:rPr kumimoji="0" lang="en-US" altLang="en-US" sz="36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en-US" altLang="en-US" sz="3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3"/>
          <p:cNvSpPr/>
          <p:nvPr/>
        </p:nvSpPr>
        <p:spPr>
          <a:xfrm>
            <a:off x="1188720" y="0"/>
            <a:ext cx="42702480" cy="389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4" name="Title 3"/>
          <p:cNvSpPr>
            <a:spLocks noGrp="1"/>
          </p:cNvSpPr>
          <p:nvPr>
            <p:ph type="title"/>
          </p:nvPr>
        </p:nvSpPr>
        <p:spPr>
          <a:xfrm>
            <a:off x="8668096" y="796090"/>
            <a:ext cx="26383938" cy="2514540"/>
          </a:xfrm>
        </p:spPr>
        <p:txBody>
          <a:bodyPr>
            <a:noAutofit/>
          </a:bodyPr>
          <a:lstStyle/>
          <a:p>
            <a:pPr algn="ctr"/>
            <a:r>
              <a:rPr lang="en-US" sz="9600" dirty="0"/>
              <a:t>The Effects of Pond Characteristics on Communities of Large Invertebrates</a:t>
            </a:r>
          </a:p>
        </p:txBody>
      </p:sp>
      <p:sp>
        <p:nvSpPr>
          <p:cNvPr id="23" name="Text Placeholder 22"/>
          <p:cNvSpPr>
            <a:spLocks noGrp="1"/>
          </p:cNvSpPr>
          <p:nvPr>
            <p:ph type="body" sz="quarter" idx="36"/>
          </p:nvPr>
        </p:nvSpPr>
        <p:spPr>
          <a:xfrm>
            <a:off x="1078156" y="4132014"/>
            <a:ext cx="41627673" cy="1276992"/>
          </a:xfrm>
        </p:spPr>
        <p:txBody>
          <a:bodyPr/>
          <a:lstStyle/>
          <a:p>
            <a:pPr algn="ctr"/>
            <a:r>
              <a:rPr lang="en-US" sz="3600" dirty="0"/>
              <a:t>Alexander R Salazar</a:t>
            </a:r>
            <a:r>
              <a:rPr lang="en-US" sz="3600" baseline="30000" dirty="0"/>
              <a:t>1,2</a:t>
            </a:r>
            <a:r>
              <a:rPr lang="en-US" sz="3600" dirty="0"/>
              <a:t>, Debora Goedert</a:t>
            </a:r>
            <a:r>
              <a:rPr lang="en-US" sz="3600" baseline="30000" dirty="0"/>
              <a:t>3,4</a:t>
            </a:r>
            <a:r>
              <a:rPr lang="en-US" sz="3600" dirty="0"/>
              <a:t>, Craig D Layne</a:t>
            </a:r>
            <a:r>
              <a:rPr lang="en-US" sz="3600" baseline="30000" dirty="0"/>
              <a:t>3</a:t>
            </a:r>
            <a:r>
              <a:rPr lang="en-US" sz="3600" dirty="0"/>
              <a:t>, Kathryn L Cottingham</a:t>
            </a:r>
            <a:r>
              <a:rPr lang="en-US" sz="3600" baseline="30000" dirty="0"/>
              <a:t>3</a:t>
            </a:r>
            <a:r>
              <a:rPr lang="en-US" sz="3600" dirty="0"/>
              <a:t>, Ashley K Lang</a:t>
            </a:r>
            <a:r>
              <a:rPr lang="en-US" sz="3600" baseline="30000" dirty="0"/>
              <a:t>3</a:t>
            </a:r>
            <a:r>
              <a:rPr lang="en-US" sz="3600" dirty="0"/>
              <a:t>, Fiona V Jevon</a:t>
            </a:r>
            <a:r>
              <a:rPr lang="en-US" sz="3600" baseline="30000" dirty="0"/>
              <a:t>3</a:t>
            </a:r>
            <a:r>
              <a:rPr lang="en-US" sz="3600" dirty="0"/>
              <a:t>, Ryan G Calsbeek</a:t>
            </a:r>
            <a:r>
              <a:rPr lang="en-US" sz="3600" baseline="30000" dirty="0"/>
              <a:t>3</a:t>
            </a:r>
            <a:r>
              <a:rPr lang="en-US" sz="3600" dirty="0"/>
              <a:t> </a:t>
            </a:r>
            <a:br>
              <a:rPr lang="en-US" sz="3600" dirty="0"/>
            </a:br>
            <a:r>
              <a:rPr lang="en-US" sz="3600" baseline="30000" dirty="0"/>
              <a:t>1</a:t>
            </a:r>
            <a:r>
              <a:rPr lang="en-US" sz="3600" dirty="0"/>
              <a:t>Minnesota State University, Mankato, </a:t>
            </a:r>
            <a:r>
              <a:rPr lang="en-US" sz="3600" baseline="30000" dirty="0"/>
              <a:t>2</a:t>
            </a:r>
            <a:r>
              <a:rPr lang="en-US" sz="3600" dirty="0"/>
              <a:t>ASURE, </a:t>
            </a:r>
            <a:r>
              <a:rPr lang="en-US" sz="3600" baseline="30000" dirty="0"/>
              <a:t>3</a:t>
            </a:r>
            <a:r>
              <a:rPr lang="en-US" sz="3600" dirty="0"/>
              <a:t>Department of Biological Sciences, Dartmouth College, Hanover – NH, </a:t>
            </a:r>
            <a:r>
              <a:rPr lang="en-US" sz="3600" baseline="30000" dirty="0"/>
              <a:t>4</a:t>
            </a:r>
            <a:r>
              <a:rPr lang="en-US" sz="3600" dirty="0"/>
              <a:t>CAPES Foundation, Ministry of Education of Brazil, Brasília-DF, Brazil</a:t>
            </a:r>
          </a:p>
          <a:p>
            <a:pPr algn="ctr"/>
            <a:endParaRPr lang="en-US" sz="3600" dirty="0"/>
          </a:p>
        </p:txBody>
      </p:sp>
      <p:sp>
        <p:nvSpPr>
          <p:cNvPr id="11" name="Content Placeholder 10"/>
          <p:cNvSpPr>
            <a:spLocks noGrp="1"/>
          </p:cNvSpPr>
          <p:nvPr>
            <p:ph sz="quarter" idx="24"/>
          </p:nvPr>
        </p:nvSpPr>
        <p:spPr>
          <a:xfrm>
            <a:off x="961360" y="6437660"/>
            <a:ext cx="13912445" cy="6840825"/>
          </a:xfrm>
        </p:spPr>
        <p:txBody>
          <a:bodyPr numCol="2">
            <a:noAutofit/>
          </a:bodyPr>
          <a:lstStyle/>
          <a:p>
            <a:pPr marL="0" indent="0">
              <a:buNone/>
            </a:pPr>
            <a:r>
              <a:rPr lang="en-US" sz="3600" dirty="0"/>
              <a:t>Biotic and abiotic environmental conditions in small ponds can determine the habitat for organisms, including large (&gt;2cm) invertebrates. Some biotic and abiotic characteristics of interest are</a:t>
            </a:r>
            <a:r>
              <a:rPr lang="en-US" sz="3600" baseline="30000" dirty="0"/>
              <a:t>1,2,3</a:t>
            </a:r>
            <a:r>
              <a:rPr lang="en-US" sz="3600" dirty="0"/>
              <a:t>:</a:t>
            </a:r>
          </a:p>
          <a:p>
            <a:endParaRPr lang="en-US" sz="3600" dirty="0"/>
          </a:p>
          <a:p>
            <a:endParaRPr lang="en-US" sz="3600" dirty="0"/>
          </a:p>
          <a:p>
            <a:endParaRPr lang="en-US" sz="3600" dirty="0"/>
          </a:p>
          <a:p>
            <a:r>
              <a:rPr lang="en-US" sz="3600" dirty="0"/>
              <a:t>Hydroperiod</a:t>
            </a:r>
          </a:p>
          <a:p>
            <a:r>
              <a:rPr lang="en-US" sz="3600" dirty="0"/>
              <a:t>Depth and area (volume)</a:t>
            </a:r>
          </a:p>
          <a:p>
            <a:r>
              <a:rPr lang="en-US" sz="3600" dirty="0"/>
              <a:t>Mean temperature</a:t>
            </a:r>
          </a:p>
          <a:p>
            <a:r>
              <a:rPr lang="en-US" sz="3600" dirty="0"/>
              <a:t>Dissolved oxygen (DO)</a:t>
            </a:r>
          </a:p>
          <a:p>
            <a:r>
              <a:rPr lang="en-US" sz="3600" dirty="0"/>
              <a:t>Conductivity</a:t>
            </a:r>
          </a:p>
          <a:p>
            <a:r>
              <a:rPr lang="en-US" sz="3600" dirty="0"/>
              <a:t>Canopy cover </a:t>
            </a:r>
          </a:p>
        </p:txBody>
      </p:sp>
      <p:sp>
        <p:nvSpPr>
          <p:cNvPr id="17" name="Content Placeholder 16"/>
          <p:cNvSpPr>
            <a:spLocks noGrp="1"/>
          </p:cNvSpPr>
          <p:nvPr>
            <p:ph sz="quarter" idx="30"/>
          </p:nvPr>
        </p:nvSpPr>
        <p:spPr>
          <a:xfrm>
            <a:off x="15288837" y="16416538"/>
            <a:ext cx="13048488" cy="3364751"/>
          </a:xfrm>
        </p:spPr>
        <p:txBody>
          <a:bodyPr>
            <a:noAutofit/>
          </a:bodyPr>
          <a:lstStyle/>
          <a:p>
            <a:pPr marL="0" indent="0">
              <a:buNone/>
            </a:pPr>
            <a:r>
              <a:rPr lang="en-US" sz="3600" dirty="0"/>
              <a:t>We have found 8 orders and 18 families of invertebrates and preliminary analysis shows that there is a positive relationship between the richness of families in a pond and mean temperature, volume, and conductivity. While canopy cover and DO appears to have a positive affect, it is not as significant.</a:t>
            </a:r>
          </a:p>
        </p:txBody>
      </p:sp>
      <p:sp>
        <p:nvSpPr>
          <p:cNvPr id="22" name="Content Placeholder 21"/>
          <p:cNvSpPr>
            <a:spLocks noGrp="1"/>
          </p:cNvSpPr>
          <p:nvPr>
            <p:ph sz="quarter" idx="35"/>
          </p:nvPr>
        </p:nvSpPr>
        <p:spPr>
          <a:xfrm>
            <a:off x="1124652" y="22902633"/>
            <a:ext cx="13048488" cy="3888162"/>
          </a:xfrm>
        </p:spPr>
        <p:txBody>
          <a:bodyPr>
            <a:noAutofit/>
          </a:bodyPr>
          <a:lstStyle/>
          <a:p>
            <a:pPr marL="0" indent="0">
              <a:buNone/>
            </a:pPr>
            <a:r>
              <a:rPr lang="en-US" sz="3600" dirty="0"/>
              <a:t>Pond characteristics, such as mean temperature, volume, conductivity, and DO have an effect in large invertebrate communities. Richer communities are found in ponds where mean temperature, volume, conductivity, and DO are greater. Canopy cover does not have a significant effect on invertebrate richness.</a:t>
            </a:r>
          </a:p>
        </p:txBody>
      </p:sp>
      <p:sp>
        <p:nvSpPr>
          <p:cNvPr id="25" name="Content Placeholder 11"/>
          <p:cNvSpPr>
            <a:spLocks noGrp="1"/>
          </p:cNvSpPr>
          <p:nvPr>
            <p:ph sz="quarter" idx="25"/>
          </p:nvPr>
        </p:nvSpPr>
        <p:spPr>
          <a:xfrm>
            <a:off x="1087501" y="27705564"/>
            <a:ext cx="13048488" cy="3615752"/>
          </a:xfrm>
        </p:spPr>
        <p:txBody>
          <a:bodyPr>
            <a:noAutofit/>
          </a:bodyPr>
          <a:lstStyle/>
          <a:p>
            <a:pPr marL="0" indent="0">
              <a:buNone/>
            </a:pPr>
            <a:r>
              <a:rPr lang="en-US" sz="3600" dirty="0"/>
              <a:t>The identified invertebrates inhabit an important niche where they are prey for larger organisms, while also predating upon smaller organisms. This relationship is an important factor that must be taken into account when considering pond conservation. Thus, it is important to know what factors affect the presence, or lack thereof, of these invertebrates.</a:t>
            </a:r>
          </a:p>
        </p:txBody>
      </p:sp>
      <p:pic>
        <p:nvPicPr>
          <p:cNvPr id="29" name="Picture 28" descr="Eggs-2015-04-22 08.33.20.jpg"/>
          <p:cNvPicPr>
            <a:picLocks noChangeAspect="1"/>
          </p:cNvPicPr>
          <p:nvPr/>
        </p:nvPicPr>
        <p:blipFill rotWithShape="1">
          <a:blip r:embed="rId2" cstate="print">
            <a:extLst>
              <a:ext uri="{28A0092B-C50C-407E-A947-70E740481C1C}">
                <a14:useLocalDpi xmlns:a14="http://schemas.microsoft.com/office/drawing/2010/main" val="0"/>
              </a:ext>
            </a:extLst>
          </a:blip>
          <a:srcRect l="-604" t="8467" r="5087" b="16409"/>
          <a:stretch/>
        </p:blipFill>
        <p:spPr>
          <a:xfrm>
            <a:off x="8009650" y="11014842"/>
            <a:ext cx="6145057" cy="6443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246142" y="21178025"/>
            <a:ext cx="6856806" cy="5142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71" name="Content Placeholder 70"/>
          <p:cNvGraphicFramePr>
            <a:graphicFrameLocks noGrp="1"/>
          </p:cNvGraphicFramePr>
          <p:nvPr>
            <p:ph sz="quarter" idx="23"/>
            <p:extLst>
              <p:ext uri="{D42A27DB-BD31-4B8C-83A1-F6EECF244321}">
                <p14:modId xmlns:p14="http://schemas.microsoft.com/office/powerpoint/2010/main" val="2348425142"/>
              </p:ext>
            </p:extLst>
          </p:nvPr>
        </p:nvGraphicFramePr>
        <p:xfrm>
          <a:off x="15626575" y="23924064"/>
          <a:ext cx="7181850" cy="6840535"/>
        </p:xfrm>
        <a:graphic>
          <a:graphicData uri="http://schemas.openxmlformats.org/drawingml/2006/table">
            <a:tbl>
              <a:tblPr>
                <a:tableStyleId>{9DCAF9ED-07DC-4A11-8D7F-57B35C25682E}</a:tableStyleId>
              </a:tblPr>
              <a:tblGrid>
                <a:gridCol w="3452534">
                  <a:extLst>
                    <a:ext uri="{9D8B030D-6E8A-4147-A177-3AD203B41FA5}">
                      <a16:colId xmlns:a16="http://schemas.microsoft.com/office/drawing/2014/main" val="122165833"/>
                    </a:ext>
                  </a:extLst>
                </a:gridCol>
                <a:gridCol w="3729316">
                  <a:extLst>
                    <a:ext uri="{9D8B030D-6E8A-4147-A177-3AD203B41FA5}">
                      <a16:colId xmlns:a16="http://schemas.microsoft.com/office/drawing/2014/main" val="469501836"/>
                    </a:ext>
                  </a:extLst>
                </a:gridCol>
              </a:tblGrid>
              <a:tr h="1405378">
                <a:tc>
                  <a:txBody>
                    <a:bodyPr/>
                    <a:lstStyle/>
                    <a:p>
                      <a:pPr algn="ctr" fontAlgn="b"/>
                      <a:r>
                        <a:rPr lang="en-US" sz="2800" u="none" strike="noStrike" dirty="0">
                          <a:effectLst/>
                        </a:rPr>
                        <a:t>Pond Name</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dirty="0">
                          <a:effectLst/>
                        </a:rPr>
                        <a:t># of Families</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9534391"/>
                  </a:ext>
                </a:extLst>
              </a:tr>
              <a:tr h="776451">
                <a:tc>
                  <a:txBody>
                    <a:bodyPr/>
                    <a:lstStyle/>
                    <a:p>
                      <a:pPr algn="ctr" fontAlgn="b"/>
                      <a:r>
                        <a:rPr lang="en-US" sz="2800" u="none" strike="noStrike" dirty="0">
                          <a:effectLst/>
                        </a:rPr>
                        <a:t>MB</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8764063"/>
                  </a:ext>
                </a:extLst>
              </a:tr>
              <a:tr h="776451">
                <a:tc>
                  <a:txBody>
                    <a:bodyPr/>
                    <a:lstStyle/>
                    <a:p>
                      <a:pPr algn="ctr" fontAlgn="b"/>
                      <a:r>
                        <a:rPr lang="en-US" sz="2800" u="none" strike="noStrike" dirty="0">
                          <a:effectLst/>
                        </a:rPr>
                        <a:t>LG</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986116"/>
                  </a:ext>
                </a:extLst>
              </a:tr>
              <a:tr h="776451">
                <a:tc>
                  <a:txBody>
                    <a:bodyPr/>
                    <a:lstStyle/>
                    <a:p>
                      <a:pPr algn="ctr" fontAlgn="b"/>
                      <a:r>
                        <a:rPr lang="en-US" sz="2800" u="none" strike="noStrike">
                          <a:effectLst/>
                        </a:rPr>
                        <a:t>Farm</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dirty="0">
                          <a:effectLst/>
                        </a:rPr>
                        <a:t>17</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353179"/>
                  </a:ext>
                </a:extLst>
              </a:tr>
              <a:tr h="776451">
                <a:tc>
                  <a:txBody>
                    <a:bodyPr/>
                    <a:lstStyle/>
                    <a:p>
                      <a:pPr algn="ctr" fontAlgn="b"/>
                      <a:r>
                        <a:rPr lang="en-US" sz="2800" u="none" strike="noStrike">
                          <a:effectLst/>
                        </a:rPr>
                        <a:t>Gr</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a:effectLst/>
                        </a:rPr>
                        <a:t>1</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1538998"/>
                  </a:ext>
                </a:extLst>
              </a:tr>
              <a:tr h="776451">
                <a:tc>
                  <a:txBody>
                    <a:bodyPr/>
                    <a:lstStyle/>
                    <a:p>
                      <a:pPr algn="ctr" fontAlgn="b"/>
                      <a:r>
                        <a:rPr lang="en-US" sz="2800" u="none" strike="noStrike">
                          <a:effectLst/>
                        </a:rPr>
                        <a:t>Ray</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dirty="0">
                          <a:effectLst/>
                        </a:rPr>
                        <a:t>6</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6792764"/>
                  </a:ext>
                </a:extLst>
              </a:tr>
              <a:tr h="776451">
                <a:tc>
                  <a:txBody>
                    <a:bodyPr/>
                    <a:lstStyle/>
                    <a:p>
                      <a:pPr algn="ctr" fontAlgn="b"/>
                      <a:r>
                        <a:rPr lang="en-US" sz="2800" u="none" strike="noStrike">
                          <a:effectLst/>
                        </a:rPr>
                        <a:t>CW</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9815037"/>
                  </a:ext>
                </a:extLst>
              </a:tr>
              <a:tr h="776451">
                <a:tc>
                  <a:txBody>
                    <a:bodyPr/>
                    <a:lstStyle/>
                    <a:p>
                      <a:pPr algn="ctr" fontAlgn="b"/>
                      <a:r>
                        <a:rPr lang="en-US" sz="2800" u="none" strike="noStrike">
                          <a:effectLst/>
                        </a:rPr>
                        <a:t>CM</a:t>
                      </a:r>
                      <a:endParaRPr lang="en-US" sz="2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800133"/>
                  </a:ext>
                </a:extLst>
              </a:tr>
            </a:tbl>
          </a:graphicData>
        </a:graphic>
      </p:graphicFrame>
      <p:sp>
        <p:nvSpPr>
          <p:cNvPr id="73" name="TextBox 72"/>
          <p:cNvSpPr txBox="1"/>
          <p:nvPr/>
        </p:nvSpPr>
        <p:spPr>
          <a:xfrm>
            <a:off x="15874952" y="20509288"/>
            <a:ext cx="7015012" cy="2862322"/>
          </a:xfrm>
          <a:prstGeom prst="rect">
            <a:avLst/>
          </a:prstGeom>
          <a:noFill/>
        </p:spPr>
        <p:txBody>
          <a:bodyPr wrap="square" rtlCol="0">
            <a:spAutoFit/>
          </a:bodyPr>
          <a:lstStyle/>
          <a:p>
            <a:r>
              <a:rPr lang="en-US" sz="3600" b="1" dirty="0"/>
              <a:t>Table 1.</a:t>
            </a:r>
            <a:r>
              <a:rPr lang="en-US" sz="3600" dirty="0"/>
              <a:t> All invertebrates collected were identified to the family level. The total amount of invertebrate families found for each pond are listed.</a:t>
            </a:r>
          </a:p>
        </p:txBody>
      </p:sp>
      <p:sp>
        <p:nvSpPr>
          <p:cNvPr id="3" name="Rectangle 2"/>
          <p:cNvSpPr/>
          <p:nvPr/>
        </p:nvSpPr>
        <p:spPr>
          <a:xfrm>
            <a:off x="588653" y="22195054"/>
            <a:ext cx="527601" cy="22138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26" name="Rectangle 25"/>
          <p:cNvSpPr/>
          <p:nvPr/>
        </p:nvSpPr>
        <p:spPr>
          <a:xfrm>
            <a:off x="588653" y="14605533"/>
            <a:ext cx="527601" cy="22138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31" name="Rectangle 30"/>
          <p:cNvSpPr/>
          <p:nvPr/>
        </p:nvSpPr>
        <p:spPr>
          <a:xfrm>
            <a:off x="14843140" y="23140913"/>
            <a:ext cx="527601" cy="22138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32" name="Rectangle 31"/>
          <p:cNvSpPr/>
          <p:nvPr/>
        </p:nvSpPr>
        <p:spPr>
          <a:xfrm>
            <a:off x="29072637" y="22195054"/>
            <a:ext cx="527601" cy="22138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33" name="Rectangle 32"/>
          <p:cNvSpPr/>
          <p:nvPr/>
        </p:nvSpPr>
        <p:spPr>
          <a:xfrm>
            <a:off x="29060143" y="5897978"/>
            <a:ext cx="527601" cy="22138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34" name="Rectangle 33"/>
          <p:cNvSpPr/>
          <p:nvPr/>
        </p:nvSpPr>
        <p:spPr>
          <a:xfrm>
            <a:off x="14830645" y="5645944"/>
            <a:ext cx="527601" cy="22138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err="1"/>
          </a:p>
        </p:txBody>
      </p:sp>
      <p:sp>
        <p:nvSpPr>
          <p:cNvPr id="6" name="TextBox 5"/>
          <p:cNvSpPr txBox="1"/>
          <p:nvPr/>
        </p:nvSpPr>
        <p:spPr>
          <a:xfrm>
            <a:off x="468338" y="32117298"/>
            <a:ext cx="26059576" cy="1077218"/>
          </a:xfrm>
          <a:prstGeom prst="rect">
            <a:avLst/>
          </a:prstGeom>
          <a:noFill/>
        </p:spPr>
        <p:txBody>
          <a:bodyPr wrap="square" rtlCol="0">
            <a:spAutoFit/>
          </a:bodyPr>
          <a:lstStyle/>
          <a:p>
            <a:r>
              <a:rPr lang="en-US" sz="1600" baseline="30000" dirty="0"/>
              <a:t>1</a:t>
            </a:r>
            <a:r>
              <a:rPr lang="en-US" sz="1600" dirty="0"/>
              <a:t> </a:t>
            </a:r>
            <a:r>
              <a:rPr lang="en-US" sz="1600" dirty="0" err="1"/>
              <a:t>Gioria</a:t>
            </a:r>
            <a:r>
              <a:rPr lang="en-US" sz="1600" dirty="0"/>
              <a:t> M, </a:t>
            </a:r>
            <a:r>
              <a:rPr lang="en-US" sz="1600" dirty="0" err="1"/>
              <a:t>Schaffers</a:t>
            </a:r>
            <a:r>
              <a:rPr lang="en-US" sz="1600" dirty="0"/>
              <a:t> A, </a:t>
            </a:r>
            <a:r>
              <a:rPr lang="en-US" sz="1600" dirty="0" err="1"/>
              <a:t>Bacaro</a:t>
            </a:r>
            <a:r>
              <a:rPr lang="en-US" sz="1600" dirty="0"/>
              <a:t> G &amp; </a:t>
            </a:r>
            <a:r>
              <a:rPr lang="en-US" sz="1600" dirty="0" err="1"/>
              <a:t>Feehan</a:t>
            </a:r>
            <a:r>
              <a:rPr lang="en-US" sz="1600" dirty="0"/>
              <a:t> J. The conservation value of farmland ponds: Predicting water beetle assemblages using vascular plants as a surrogate group. </a:t>
            </a:r>
            <a:r>
              <a:rPr lang="en-US" sz="1600" i="1" dirty="0"/>
              <a:t>Biological Conservation</a:t>
            </a:r>
            <a:r>
              <a:rPr lang="en-US" sz="1600" dirty="0"/>
              <a:t> </a:t>
            </a:r>
            <a:r>
              <a:rPr lang="en-US" sz="1600" b="1" dirty="0"/>
              <a:t>143,</a:t>
            </a:r>
            <a:r>
              <a:rPr lang="en-US" sz="1600" dirty="0"/>
              <a:t> 1125-1133 (2010).</a:t>
            </a:r>
          </a:p>
          <a:p>
            <a:r>
              <a:rPr lang="en-US" sz="1600" baseline="30000" dirty="0"/>
              <a:t>2</a:t>
            </a:r>
            <a:r>
              <a:rPr lang="en-US" sz="1600" dirty="0"/>
              <a:t> Kusch J, Leather SR &amp; </a:t>
            </a:r>
            <a:r>
              <a:rPr lang="en-US" sz="1600" dirty="0" err="1"/>
              <a:t>Sahlen</a:t>
            </a:r>
            <a:r>
              <a:rPr lang="en-US" sz="1600" dirty="0"/>
              <a:t> G. Interacting influences of climate factors and land cover types on the distribution of caddisflies (</a:t>
            </a:r>
            <a:r>
              <a:rPr lang="en-US" sz="1600" dirty="0" err="1"/>
              <a:t>Trichoptera</a:t>
            </a:r>
            <a:r>
              <a:rPr lang="en-US" sz="1600" dirty="0"/>
              <a:t>) in streams of a central European low mountain range. </a:t>
            </a:r>
            <a:r>
              <a:rPr lang="en-US" sz="1600" i="1" dirty="0"/>
              <a:t>Insect Conservation and Diversity</a:t>
            </a:r>
            <a:r>
              <a:rPr lang="en-US" sz="1600" dirty="0"/>
              <a:t> </a:t>
            </a:r>
            <a:r>
              <a:rPr lang="en-US" sz="1600" b="1" dirty="0"/>
              <a:t>8,</a:t>
            </a:r>
            <a:r>
              <a:rPr lang="en-US" sz="1600" dirty="0"/>
              <a:t> 92-101 (2015).</a:t>
            </a:r>
          </a:p>
          <a:p>
            <a:r>
              <a:rPr lang="en-US" sz="1600" baseline="30000" dirty="0"/>
              <a:t>3  </a:t>
            </a:r>
            <a:r>
              <a:rPr lang="en-US" sz="1600" dirty="0"/>
              <a:t>Hamasaki K, Yamanaka T, Tanaka K, </a:t>
            </a:r>
            <a:r>
              <a:rPr lang="en-US" sz="1600" dirty="0" err="1"/>
              <a:t>Nakatani</a:t>
            </a:r>
            <a:r>
              <a:rPr lang="en-US" sz="1600" dirty="0"/>
              <a:t> Y, Iwasaki N &amp; Sprague DS. Relative importance of within-habitat environment, land use and spatial autocorrelations for determining </a:t>
            </a:r>
            <a:r>
              <a:rPr lang="en-US" sz="1600" dirty="0" err="1"/>
              <a:t>odonate</a:t>
            </a:r>
            <a:r>
              <a:rPr lang="en-US" sz="1600" dirty="0"/>
              <a:t> assemblages in rural reservoir ponds in Japan. </a:t>
            </a:r>
            <a:r>
              <a:rPr lang="en-US" sz="1600" i="1" dirty="0"/>
              <a:t>Ecological Research</a:t>
            </a:r>
            <a:r>
              <a:rPr lang="en-US" sz="1600" dirty="0"/>
              <a:t> </a:t>
            </a:r>
            <a:r>
              <a:rPr lang="en-US" sz="1600" b="1" dirty="0"/>
              <a:t>24,</a:t>
            </a:r>
            <a:r>
              <a:rPr lang="en-US" sz="1600" dirty="0"/>
              <a:t> 597-605 (2009).</a:t>
            </a:r>
          </a:p>
          <a:p>
            <a:endParaRPr lang="en-US" sz="160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68020" y="6567950"/>
            <a:ext cx="8229089" cy="4628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114" y="448676"/>
            <a:ext cx="3013813" cy="3013813"/>
          </a:xfrm>
          <a:prstGeom prst="rect">
            <a:avLst/>
          </a:prstGeom>
        </p:spPr>
      </p:pic>
      <p:pic>
        <p:nvPicPr>
          <p:cNvPr id="51" name="Content Placeholder 50"/>
          <p:cNvPicPr>
            <a:picLocks noGrp="1" noChangeAspect="1"/>
          </p:cNvPicPr>
          <p:nvPr>
            <p:ph sz="quarter" idx="33"/>
          </p:nvPr>
        </p:nvPicPr>
        <p:blipFill>
          <a:blip r:embed="rId6">
            <a:extLst>
              <a:ext uri="{28A0092B-C50C-407E-A947-70E740481C1C}">
                <a14:useLocalDpi xmlns:a14="http://schemas.microsoft.com/office/drawing/2010/main" val="0"/>
              </a:ext>
            </a:extLst>
          </a:blip>
          <a:stretch>
            <a:fillRect/>
          </a:stretch>
        </p:blipFill>
        <p:spPr>
          <a:xfrm>
            <a:off x="29604610" y="20189428"/>
            <a:ext cx="8143314" cy="7175707"/>
          </a:xfrm>
        </p:spPr>
      </p:pic>
      <p:sp>
        <p:nvSpPr>
          <p:cNvPr id="46" name="TextBox 45"/>
          <p:cNvSpPr txBox="1"/>
          <p:nvPr/>
        </p:nvSpPr>
        <p:spPr>
          <a:xfrm rot="10800000" flipV="1">
            <a:off x="38055330" y="12318578"/>
            <a:ext cx="4633301" cy="6740307"/>
          </a:xfrm>
          <a:prstGeom prst="rect">
            <a:avLst/>
          </a:prstGeom>
          <a:noFill/>
        </p:spPr>
        <p:txBody>
          <a:bodyPr wrap="square" rtlCol="0">
            <a:spAutoFit/>
          </a:bodyPr>
          <a:lstStyle/>
          <a:p>
            <a:r>
              <a:rPr lang="en-US" sz="3600" b="1" dirty="0"/>
              <a:t>Figure 4.</a:t>
            </a:r>
            <a:r>
              <a:rPr lang="en-US" sz="3600" dirty="0"/>
              <a:t> Axes PC1 and PC2 of a Principal Component Analysis on pond characteristics. Mean temperature, volume, dissolved oxygen (DO) are loading mainly along PC1, while canopy cover, DO, and conductivity are along PC2.</a:t>
            </a:r>
          </a:p>
        </p:txBody>
      </p:sp>
      <p:pic>
        <p:nvPicPr>
          <p:cNvPr id="56" name="Picture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3040" y="11848409"/>
            <a:ext cx="8164884" cy="8101343"/>
          </a:xfrm>
          <a:prstGeom prst="rect">
            <a:avLst/>
          </a:prstGeom>
        </p:spPr>
      </p:pic>
      <p:sp>
        <p:nvSpPr>
          <p:cNvPr id="57" name="TextBox 56"/>
          <p:cNvSpPr txBox="1"/>
          <p:nvPr/>
        </p:nvSpPr>
        <p:spPr>
          <a:xfrm>
            <a:off x="37839357" y="19641398"/>
            <a:ext cx="4859929" cy="9510296"/>
          </a:xfrm>
          <a:prstGeom prst="rect">
            <a:avLst/>
          </a:prstGeom>
          <a:noFill/>
        </p:spPr>
        <p:txBody>
          <a:bodyPr wrap="square" rtlCol="0">
            <a:spAutoFit/>
          </a:bodyPr>
          <a:lstStyle/>
          <a:p>
            <a:r>
              <a:rPr lang="en-US" sz="3600" b="1" dirty="0"/>
              <a:t>Figure 5.</a:t>
            </a:r>
            <a:r>
              <a:rPr lang="en-US" sz="3600" dirty="0"/>
              <a:t> Number of families by pond characteristics represented in PC1; indicating that more families are expected to found as volume, mean temperature, DO, and conductivity increase. The solid line indicates predicted values from a generalized linear model (Poisson distribution) with dash lines showing a 95% confidence interval. </a:t>
            </a:r>
          </a:p>
        </p:txBody>
      </p:sp>
      <p:sp>
        <p:nvSpPr>
          <p:cNvPr id="58" name="TextBox 57"/>
          <p:cNvSpPr txBox="1"/>
          <p:nvPr/>
        </p:nvSpPr>
        <p:spPr>
          <a:xfrm>
            <a:off x="30761562" y="20586140"/>
            <a:ext cx="2043533" cy="646331"/>
          </a:xfrm>
          <a:prstGeom prst="rect">
            <a:avLst/>
          </a:prstGeom>
          <a:noFill/>
        </p:spPr>
        <p:txBody>
          <a:bodyPr wrap="square" rtlCol="0">
            <a:spAutoFit/>
          </a:bodyPr>
          <a:lstStyle/>
          <a:p>
            <a:r>
              <a:rPr lang="en-US" sz="3600" dirty="0"/>
              <a:t>p&lt;0.001</a:t>
            </a:r>
          </a:p>
        </p:txBody>
      </p:sp>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65203" y="448676"/>
            <a:ext cx="3013813" cy="3013813"/>
          </a:xfrm>
          <a:prstGeom prst="rect">
            <a:avLst/>
          </a:prstGeom>
        </p:spPr>
      </p:pic>
      <p:sp>
        <p:nvSpPr>
          <p:cNvPr id="63" name="Text Placeholder 4"/>
          <p:cNvSpPr>
            <a:spLocks noGrp="1"/>
          </p:cNvSpPr>
          <p:nvPr>
            <p:ph type="body" sz="quarter" idx="13"/>
          </p:nvPr>
        </p:nvSpPr>
        <p:spPr>
          <a:xfrm>
            <a:off x="1064486" y="26663691"/>
            <a:ext cx="13145805" cy="1066260"/>
          </a:xfrm>
        </p:spPr>
        <p:txBody>
          <a:bodyPr/>
          <a:lstStyle/>
          <a:p>
            <a:pPr algn="ctr"/>
            <a:r>
              <a:rPr lang="en-US" sz="6600" dirty="0"/>
              <a:t>Significance</a:t>
            </a:r>
            <a:endParaRPr lang="en-US" sz="3200" dirty="0"/>
          </a:p>
        </p:txBody>
      </p:sp>
      <p:sp>
        <p:nvSpPr>
          <p:cNvPr id="68" name="Text Placeholder 4"/>
          <p:cNvSpPr>
            <a:spLocks noGrp="1"/>
          </p:cNvSpPr>
          <p:nvPr>
            <p:ph type="body" sz="quarter" idx="13"/>
          </p:nvPr>
        </p:nvSpPr>
        <p:spPr>
          <a:xfrm>
            <a:off x="15358246" y="15320043"/>
            <a:ext cx="13109097" cy="914400"/>
          </a:xfrm>
        </p:spPr>
        <p:txBody>
          <a:bodyPr/>
          <a:lstStyle/>
          <a:p>
            <a:pPr algn="ctr"/>
            <a:r>
              <a:rPr lang="en-US" sz="6600" dirty="0"/>
              <a:t>Results</a:t>
            </a:r>
          </a:p>
        </p:txBody>
      </p:sp>
      <p:sp>
        <p:nvSpPr>
          <p:cNvPr id="72" name="Text Placeholder 4"/>
          <p:cNvSpPr>
            <a:spLocks noGrp="1"/>
          </p:cNvSpPr>
          <p:nvPr>
            <p:ph type="body" sz="quarter" idx="13"/>
          </p:nvPr>
        </p:nvSpPr>
        <p:spPr>
          <a:xfrm>
            <a:off x="29583040" y="5574388"/>
            <a:ext cx="13110296" cy="894005"/>
          </a:xfrm>
        </p:spPr>
        <p:txBody>
          <a:bodyPr/>
          <a:lstStyle/>
          <a:p>
            <a:pPr algn="ctr"/>
            <a:r>
              <a:rPr lang="en-US" sz="6600" dirty="0"/>
              <a:t>Results</a:t>
            </a:r>
            <a:endParaRPr lang="en-US" sz="3600" dirty="0"/>
          </a:p>
        </p:txBody>
      </p:sp>
      <p:sp>
        <p:nvSpPr>
          <p:cNvPr id="75" name="Text Placeholder 4"/>
          <p:cNvSpPr>
            <a:spLocks noGrp="1"/>
          </p:cNvSpPr>
          <p:nvPr>
            <p:ph type="body" sz="quarter" idx="13"/>
          </p:nvPr>
        </p:nvSpPr>
        <p:spPr>
          <a:xfrm>
            <a:off x="1087501" y="21809499"/>
            <a:ext cx="13122790" cy="914400"/>
          </a:xfrm>
        </p:spPr>
        <p:txBody>
          <a:bodyPr/>
          <a:lstStyle/>
          <a:p>
            <a:pPr algn="ctr"/>
            <a:r>
              <a:rPr lang="en-US" sz="6600" dirty="0"/>
              <a:t>Conclusions</a:t>
            </a:r>
            <a:endParaRPr lang="en-US" sz="3600" dirty="0"/>
          </a:p>
        </p:txBody>
      </p:sp>
      <p:cxnSp>
        <p:nvCxnSpPr>
          <p:cNvPr id="78" name="Straight Arrow Connector 77"/>
          <p:cNvCxnSpPr/>
          <p:nvPr/>
        </p:nvCxnSpPr>
        <p:spPr>
          <a:xfrm flipV="1">
            <a:off x="31122780" y="27534552"/>
            <a:ext cx="5133975" cy="9525"/>
          </a:xfrm>
          <a:prstGeom prst="straightConnector1">
            <a:avLst/>
          </a:prstGeom>
          <a:ln w="101600" cap="flat" cmpd="sng">
            <a:gradFill flip="none" rotWithShape="1">
              <a:gsLst>
                <a:gs pos="100000">
                  <a:schemeClr val="accent1"/>
                </a:gs>
                <a:gs pos="0">
                  <a:srgbClr val="FF0000">
                    <a:lumMod val="100000"/>
                  </a:srgbClr>
                </a:gs>
              </a:gsLst>
              <a:path path="circle">
                <a:fillToRect l="100000" t="100000"/>
              </a:path>
              <a:tileRect r="-100000" b="-100000"/>
            </a:gradFill>
            <a:prstDash val="soli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Plus 78"/>
          <p:cNvSpPr/>
          <p:nvPr/>
        </p:nvSpPr>
        <p:spPr>
          <a:xfrm>
            <a:off x="36314540" y="27220227"/>
            <a:ext cx="600075" cy="6000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Minus 79"/>
          <p:cNvSpPr/>
          <p:nvPr/>
        </p:nvSpPr>
        <p:spPr>
          <a:xfrm>
            <a:off x="30456665" y="27391677"/>
            <a:ext cx="600075" cy="323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Rectangle 9"/>
          <p:cNvSpPr>
            <a:spLocks noChangeArrowheads="1"/>
          </p:cNvSpPr>
          <p:nvPr/>
        </p:nvSpPr>
        <p:spPr bwMode="auto">
          <a:xfrm>
            <a:off x="152400" y="152400"/>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2" name="Rectangle 10"/>
          <p:cNvSpPr>
            <a:spLocks noChangeArrowheads="1"/>
          </p:cNvSpPr>
          <p:nvPr/>
        </p:nvSpPr>
        <p:spPr bwMode="auto">
          <a:xfrm>
            <a:off x="152400" y="60960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11"/>
          <p:cNvSpPr>
            <a:spLocks noChangeArrowheads="1"/>
          </p:cNvSpPr>
          <p:nvPr/>
        </p:nvSpPr>
        <p:spPr bwMode="auto">
          <a:xfrm>
            <a:off x="152400" y="609600"/>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8" name="Picture 27" descr="image_1.jpeg"/>
          <p:cNvPicPr>
            <a:picLocks noChangeAspect="1"/>
          </p:cNvPicPr>
          <p:nvPr/>
        </p:nvPicPr>
        <p:blipFill rotWithShape="1">
          <a:blip r:embed="rId9" cstate="print">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7393" t="2449"/>
          <a:stretch/>
        </p:blipFill>
        <p:spPr>
          <a:xfrm>
            <a:off x="1161922" y="11045168"/>
            <a:ext cx="6087477" cy="6452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4" name="TextBox 83"/>
          <p:cNvSpPr txBox="1"/>
          <p:nvPr/>
        </p:nvSpPr>
        <p:spPr>
          <a:xfrm>
            <a:off x="1322626" y="17569550"/>
            <a:ext cx="12545412" cy="1200329"/>
          </a:xfrm>
          <a:prstGeom prst="rect">
            <a:avLst/>
          </a:prstGeom>
          <a:noFill/>
        </p:spPr>
        <p:txBody>
          <a:bodyPr wrap="square" rtlCol="0">
            <a:spAutoFit/>
          </a:bodyPr>
          <a:lstStyle/>
          <a:p>
            <a:r>
              <a:rPr lang="en-US" sz="3600" b="1" dirty="0"/>
              <a:t>Figure 1. </a:t>
            </a:r>
            <a:r>
              <a:rPr lang="en-US" sz="3600" dirty="0"/>
              <a:t>Examples of ponds. Ray (left) shows a low canopy cover and MB (right) with high canopy cover.</a:t>
            </a:r>
          </a:p>
        </p:txBody>
      </p:sp>
      <p:sp>
        <p:nvSpPr>
          <p:cNvPr id="85" name="TextBox 84"/>
          <p:cNvSpPr txBox="1"/>
          <p:nvPr/>
        </p:nvSpPr>
        <p:spPr>
          <a:xfrm>
            <a:off x="23621298" y="27952597"/>
            <a:ext cx="5338073" cy="1754326"/>
          </a:xfrm>
          <a:prstGeom prst="rect">
            <a:avLst/>
          </a:prstGeom>
          <a:noFill/>
        </p:spPr>
        <p:txBody>
          <a:bodyPr wrap="square" rtlCol="0">
            <a:spAutoFit/>
          </a:bodyPr>
          <a:lstStyle/>
          <a:p>
            <a:r>
              <a:rPr lang="en-US" sz="3600" b="1" dirty="0"/>
              <a:t>Figure 2.</a:t>
            </a:r>
            <a:r>
              <a:rPr lang="en-US" sz="3600" dirty="0"/>
              <a:t> A dragonfly belonging to the </a:t>
            </a:r>
            <a:r>
              <a:rPr lang="en-US" sz="3600" i="1" dirty="0" err="1"/>
              <a:t>Aeshnidae</a:t>
            </a:r>
            <a:r>
              <a:rPr lang="en-US" sz="3600" i="1" dirty="0"/>
              <a:t> </a:t>
            </a:r>
            <a:r>
              <a:rPr lang="en-US" sz="3600" dirty="0"/>
              <a:t>family.</a:t>
            </a:r>
          </a:p>
        </p:txBody>
      </p:sp>
      <p:sp>
        <p:nvSpPr>
          <p:cNvPr id="89" name="Rectangle 88"/>
          <p:cNvSpPr/>
          <p:nvPr/>
        </p:nvSpPr>
        <p:spPr>
          <a:xfrm>
            <a:off x="14210291" y="5635256"/>
            <a:ext cx="1160450" cy="147910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7" name="TextBox 6"/>
          <p:cNvSpPr txBox="1"/>
          <p:nvPr/>
        </p:nvSpPr>
        <p:spPr>
          <a:xfrm>
            <a:off x="29923521" y="29391370"/>
            <a:ext cx="12379570" cy="1754326"/>
          </a:xfrm>
          <a:prstGeom prst="rect">
            <a:avLst/>
          </a:prstGeom>
          <a:noFill/>
        </p:spPr>
        <p:txBody>
          <a:bodyPr wrap="square" rtlCol="0">
            <a:spAutoFit/>
          </a:bodyPr>
          <a:lstStyle/>
          <a:p>
            <a:r>
              <a:rPr lang="en-US" sz="3600" dirty="0"/>
              <a:t>The number of families in a pond has a positive correlation with PC1 (a higher mean temperature, greater volume, and greater conductivity).</a:t>
            </a:r>
          </a:p>
        </p:txBody>
      </p:sp>
      <p:sp>
        <p:nvSpPr>
          <p:cNvPr id="69" name="Content Placeholder 12"/>
          <p:cNvSpPr>
            <a:spLocks noGrp="1"/>
          </p:cNvSpPr>
          <p:nvPr>
            <p:ph sz="quarter" idx="26"/>
          </p:nvPr>
        </p:nvSpPr>
        <p:spPr>
          <a:xfrm>
            <a:off x="1124652" y="19844020"/>
            <a:ext cx="13048488" cy="1469011"/>
          </a:xfrm>
        </p:spPr>
        <p:txBody>
          <a:bodyPr>
            <a:noAutofit/>
          </a:bodyPr>
          <a:lstStyle/>
          <a:p>
            <a:pPr marL="0" indent="0">
              <a:buNone/>
            </a:pPr>
            <a:r>
              <a:rPr lang="en-US" sz="3600" dirty="0"/>
              <a:t>The objective was to investigate whether the aforementioned pond characteristics would have an affect on the richness of large invertebrates.</a:t>
            </a:r>
          </a:p>
        </p:txBody>
      </p:sp>
      <p:sp>
        <p:nvSpPr>
          <p:cNvPr id="74" name="Text Placeholder 4"/>
          <p:cNvSpPr>
            <a:spLocks noGrp="1"/>
          </p:cNvSpPr>
          <p:nvPr>
            <p:ph type="body" sz="quarter" idx="13"/>
          </p:nvPr>
        </p:nvSpPr>
        <p:spPr>
          <a:xfrm>
            <a:off x="1087501" y="18947259"/>
            <a:ext cx="13145805" cy="971507"/>
          </a:xfrm>
        </p:spPr>
        <p:txBody>
          <a:bodyPr/>
          <a:lstStyle/>
          <a:p>
            <a:pPr algn="ctr"/>
            <a:r>
              <a:rPr lang="en-US" sz="6600" dirty="0"/>
              <a:t>Objectives</a:t>
            </a:r>
          </a:p>
        </p:txBody>
      </p:sp>
      <p:sp>
        <p:nvSpPr>
          <p:cNvPr id="90" name="TextBox 89"/>
          <p:cNvSpPr txBox="1"/>
          <p:nvPr/>
        </p:nvSpPr>
        <p:spPr>
          <a:xfrm>
            <a:off x="30305012" y="11334360"/>
            <a:ext cx="12642579" cy="646331"/>
          </a:xfrm>
          <a:prstGeom prst="rect">
            <a:avLst/>
          </a:prstGeom>
          <a:noFill/>
        </p:spPr>
        <p:txBody>
          <a:bodyPr wrap="square" rtlCol="0">
            <a:spAutoFit/>
          </a:bodyPr>
          <a:lstStyle/>
          <a:p>
            <a:r>
              <a:rPr lang="en-US" sz="3600" b="1" dirty="0"/>
              <a:t>Figure 3. </a:t>
            </a:r>
            <a:r>
              <a:rPr lang="en-US" sz="3600" dirty="0"/>
              <a:t>Samples of invertebrates from various ponds</a:t>
            </a:r>
            <a:endParaRPr lang="en-US" sz="3600" b="1" dirty="0"/>
          </a:p>
        </p:txBody>
      </p:sp>
      <p:sp>
        <p:nvSpPr>
          <p:cNvPr id="92" name="Content Placeholder 13"/>
          <p:cNvSpPr>
            <a:spLocks noGrp="1"/>
          </p:cNvSpPr>
          <p:nvPr>
            <p:ph sz="quarter" idx="27"/>
          </p:nvPr>
        </p:nvSpPr>
        <p:spPr>
          <a:xfrm>
            <a:off x="15178546" y="6678480"/>
            <a:ext cx="13288797" cy="3912284"/>
          </a:xfrm>
        </p:spPr>
        <p:txBody>
          <a:bodyPr>
            <a:noAutofit/>
          </a:bodyPr>
          <a:lstStyle/>
          <a:p>
            <a:r>
              <a:rPr lang="en-US" sz="3600" dirty="0"/>
              <a:t>7 ponds were chosen around the Hanover area</a:t>
            </a:r>
          </a:p>
          <a:p>
            <a:r>
              <a:rPr lang="en-US" sz="3600" dirty="0"/>
              <a:t>Invertebrates were sampled (starting 1m from the edge of the pond) using a net on a transect along the longest side of each pond with sampling points every 10m</a:t>
            </a:r>
          </a:p>
          <a:p>
            <a:r>
              <a:rPr lang="en-US" sz="3600" dirty="0"/>
              <a:t>Sampling effort was standardized for area of the pond (mean 5.8%±1.3%SD)</a:t>
            </a:r>
          </a:p>
          <a:p>
            <a:r>
              <a:rPr lang="en-US" sz="3600" dirty="0"/>
              <a:t>Mean temperature was calculated from daily measurements taken throughout May</a:t>
            </a:r>
          </a:p>
          <a:p>
            <a:r>
              <a:rPr lang="en-US" sz="3600" dirty="0"/>
              <a:t>DO and conductivity were measured at time of sampling </a:t>
            </a:r>
          </a:p>
          <a:p>
            <a:r>
              <a:rPr lang="en-US" sz="3600" dirty="0"/>
              <a:t>Canopy cover was averaged from each sampling point along the transect</a:t>
            </a:r>
          </a:p>
          <a:p>
            <a:r>
              <a:rPr lang="en-US" sz="3600" dirty="0"/>
              <a:t>Invertebrates were identified to family level in lab using a dissecting microscope</a:t>
            </a:r>
          </a:p>
        </p:txBody>
      </p:sp>
      <p:sp>
        <p:nvSpPr>
          <p:cNvPr id="93" name="Text Placeholder 4"/>
          <p:cNvSpPr>
            <a:spLocks noGrp="1"/>
          </p:cNvSpPr>
          <p:nvPr>
            <p:ph type="body" sz="quarter" idx="13"/>
          </p:nvPr>
        </p:nvSpPr>
        <p:spPr>
          <a:xfrm>
            <a:off x="15364700" y="5586651"/>
            <a:ext cx="13102643" cy="848924"/>
          </a:xfrm>
        </p:spPr>
        <p:txBody>
          <a:bodyPr/>
          <a:lstStyle/>
          <a:p>
            <a:pPr algn="ctr"/>
            <a:r>
              <a:rPr lang="en-US" sz="6600" dirty="0"/>
              <a:t>Methods</a:t>
            </a:r>
            <a:endParaRPr lang="en-US" sz="3600" dirty="0"/>
          </a:p>
        </p:txBody>
      </p:sp>
      <p:sp>
        <p:nvSpPr>
          <p:cNvPr id="5" name="Text Placeholder 4"/>
          <p:cNvSpPr>
            <a:spLocks noGrp="1"/>
          </p:cNvSpPr>
          <p:nvPr>
            <p:ph type="body" sz="quarter" idx="13"/>
          </p:nvPr>
        </p:nvSpPr>
        <p:spPr>
          <a:xfrm>
            <a:off x="1116254" y="5582653"/>
            <a:ext cx="13094037" cy="848924"/>
          </a:xfrm>
        </p:spPr>
        <p:txBody>
          <a:bodyPr/>
          <a:lstStyle/>
          <a:p>
            <a:pPr algn="ctr"/>
            <a:r>
              <a:rPr lang="en-US" sz="6600" dirty="0"/>
              <a:t>Introduction</a:t>
            </a:r>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0CDA158F-BD11-4947-AD81-47123E717BAC}" vid="{D7EF840D-21B4-42C8-9035-CFD5E088B4D5}"/>
    </a:ext>
  </a:extLst>
</a:theme>
</file>

<file path=ppt/theme/theme2.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 Poster B">
      <a:dk1>
        <a:sysClr val="windowText" lastClr="000000"/>
      </a:dk1>
      <a:lt1>
        <a:sysClr val="window" lastClr="FFFFFF"/>
      </a:lt1>
      <a:dk2>
        <a:srgbClr val="256693"/>
      </a:dk2>
      <a:lt2>
        <a:srgbClr val="D2EAFA"/>
      </a:lt2>
      <a:accent1>
        <a:srgbClr val="2F82BB"/>
      </a:accent1>
      <a:accent2>
        <a:srgbClr val="C9C64E"/>
      </a:accent2>
      <a:accent3>
        <a:srgbClr val="A5AB81"/>
      </a:accent3>
      <a:accent4>
        <a:srgbClr val="D8B25C"/>
      </a:accent4>
      <a:accent5>
        <a:srgbClr val="689CC0"/>
      </a:accent5>
      <a:accent6>
        <a:srgbClr val="968C8C"/>
      </a:accent6>
      <a:hlink>
        <a:srgbClr val="2F82BB"/>
      </a:hlink>
      <a:folHlink>
        <a:srgbClr val="808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451A831-6165-46D3-80FA-B53FDB37F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green design)</Template>
  <TotalTime>0</TotalTime>
  <Words>619</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Calibri Light</vt:lpstr>
      <vt:lpstr>Times New Roman</vt:lpstr>
      <vt:lpstr>Medical Poster</vt:lpstr>
      <vt:lpstr>The Effects of Pond Characteristics on Communities of Large Invertebrates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2016-07-18T16:45:30Z</dcterms:created>
  <dcterms:modified xsi:type="dcterms:W3CDTF">2016-07-28T17:07:09Z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TC040010579991</vt:lpwstr>
  </property>
</Properties>
</file>